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2" r:id="rId3"/>
    <p:sldId id="274" r:id="rId4"/>
    <p:sldId id="273" r:id="rId5"/>
    <p:sldId id="270" r:id="rId6"/>
    <p:sldId id="271" r:id="rId7"/>
    <p:sldId id="257" r:id="rId8"/>
    <p:sldId id="258" r:id="rId9"/>
    <p:sldId id="259" r:id="rId10"/>
    <p:sldId id="260" r:id="rId11"/>
    <p:sldId id="267" r:id="rId12"/>
    <p:sldId id="263" r:id="rId13"/>
    <p:sldId id="264" r:id="rId14"/>
    <p:sldId id="265" r:id="rId15"/>
    <p:sldId id="266" r:id="rId16"/>
    <p:sldId id="268" r:id="rId17"/>
    <p:sldId id="275"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35814" autoAdjust="0"/>
  </p:normalViewPr>
  <p:slideViewPr>
    <p:cSldViewPr snapToGrid="0">
      <p:cViewPr>
        <p:scale>
          <a:sx n="100" d="100"/>
          <a:sy n="100" d="100"/>
        </p:scale>
        <p:origin x="58" y="-1862"/>
      </p:cViewPr>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6235D-D166-4877-844E-74C179E16000}" type="datetimeFigureOut">
              <a:rPr lang="en-US" smtClean="0"/>
              <a:t>3/28/2017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6E633B-7356-467E-9EE2-9C90B24CADEB}" type="slidenum">
              <a:rPr lang="en-US" smtClean="0"/>
              <a:t>‹#›</a:t>
            </a:fld>
            <a:endParaRPr lang="en-US"/>
          </a:p>
        </p:txBody>
      </p:sp>
    </p:spTree>
    <p:extLst>
      <p:ext uri="{BB962C8B-B14F-4D97-AF65-F5344CB8AC3E}">
        <p14:creationId xmlns:p14="http://schemas.microsoft.com/office/powerpoint/2010/main" val="101781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Welcome to Divorce Mediation</a:t>
            </a:r>
          </a:p>
          <a:p>
            <a:endParaRPr lang="en-US" dirty="0" smtClean="0"/>
          </a:p>
          <a:p>
            <a:r>
              <a:rPr lang="en-US" dirty="0" smtClean="0"/>
              <a:t>Thank</a:t>
            </a:r>
            <a:r>
              <a:rPr lang="en-US" baseline="0" dirty="0" smtClean="0"/>
              <a:t> you for checking out mediation in general and Boice Mediation, specifically. </a:t>
            </a:r>
            <a:endParaRPr lang="en-US" baseline="0" dirty="0" smtClean="0"/>
          </a:p>
          <a:p>
            <a:endParaRPr lang="en-US" baseline="0" dirty="0" smtClean="0"/>
          </a:p>
          <a:p>
            <a:r>
              <a:rPr lang="en-US" baseline="0" dirty="0" smtClean="0"/>
              <a:t>I </a:t>
            </a:r>
            <a:r>
              <a:rPr lang="en-US" baseline="0" dirty="0" smtClean="0"/>
              <a:t>am obsessed with quality and efficiency and want you to have the best possible outcome and experience during this challenging time in your life. You have enough going on, adjusting to changes in your life. We anticipated needs you may have and have made it easier for you every step of the way because you probably want to spend your time and limited energy on other things right now.</a:t>
            </a:r>
          </a:p>
          <a:p>
            <a:endParaRPr lang="en-US" baseline="0" dirty="0" smtClean="0"/>
          </a:p>
          <a:p>
            <a:r>
              <a:rPr lang="en-US" baseline="0" dirty="0" smtClean="0"/>
              <a:t>We will look at the process of mediation so that you know what it is, can familiarize yourself with me and start the process without me. </a:t>
            </a:r>
          </a:p>
          <a:p>
            <a:endParaRPr lang="en-US" baseline="0" dirty="0" smtClean="0"/>
          </a:p>
          <a:p>
            <a:r>
              <a:rPr lang="en-US" baseline="0" dirty="0" smtClean="0"/>
              <a:t>This should save you money, regardless if you use me as a mediator. </a:t>
            </a:r>
          </a:p>
          <a:p>
            <a:endParaRPr lang="en-US" baseline="0" dirty="0" smtClean="0"/>
          </a:p>
          <a:p>
            <a:r>
              <a:rPr lang="en-US" baseline="0" dirty="0" smtClean="0"/>
              <a:t>Mediation has much to recommend it, not just being significantly less expensive and less painful for those going through separation and divorce. As a couples counselor, I know how to help you with feelings and skills for effectively communicating. This will help you if you have children and are going to be spending years co-parenting, going to graduation, seeing the grandkids, doing holidays.</a:t>
            </a:r>
          </a:p>
          <a:p>
            <a:endParaRPr lang="en-US" baseline="0" dirty="0" smtClean="0"/>
          </a:p>
          <a:p>
            <a:r>
              <a:rPr lang="en-US" baseline="0" dirty="0" smtClean="0"/>
              <a:t>Due to ethics, if you have seen me as your counselor, recently or in the past, I cannot be your mediator. This keeps the process clean for all involved. I can refer you to a number of really good mediators who I personally know. </a:t>
            </a:r>
          </a:p>
          <a:p>
            <a:endParaRPr lang="en-US" baseline="0" dirty="0" smtClean="0"/>
          </a:p>
          <a:p>
            <a:r>
              <a:rPr lang="en-US" baseline="0" dirty="0" smtClean="0"/>
              <a:t>Please feel free to refer other people to me. I appreciate your trust and vote of confidence and wish you all the best on your journey.</a:t>
            </a:r>
          </a:p>
          <a:p>
            <a:endParaRPr lang="en-US" baseline="0" dirty="0" smtClean="0"/>
          </a:p>
          <a:p>
            <a:r>
              <a:rPr lang="en-US" baseline="0" dirty="0" smtClean="0"/>
              <a:t>There are many really good books on mediation and I will be quoting from different books throughout this:</a:t>
            </a:r>
          </a:p>
          <a:p>
            <a:r>
              <a:rPr lang="en-US" baseline="0" dirty="0" smtClean="0"/>
              <a:t>As a mediator, I am not a judge who can be won over to one side or another. I am committed to the agreement not to any one person; I am to be fair and will do my best to balance my attention between you; you have control of the content and I own the process itself. I do not accept one person’s unilateral definition of the problem. I help you develop options to solve your problem. I will hold no secrets from you and will not allow you to withhold information from the other. That is what it means to be a mediator.</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this point, you may be asking yourself- AM I READY FOR MEDIATION?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you at that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 a great book out there called Too </a:t>
            </a:r>
            <a:r>
              <a:rPr lang="en-US" sz="1200" kern="1200" dirty="0" smtClean="0">
                <a:solidFill>
                  <a:schemeClr val="tx1"/>
                </a:solidFill>
                <a:effectLst/>
                <a:latin typeface="+mn-lt"/>
                <a:ea typeface="+mn-ea"/>
                <a:cs typeface="+mn-cs"/>
              </a:rPr>
              <a:t>Good </a:t>
            </a:r>
            <a:r>
              <a:rPr lang="en-US"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Leave</a:t>
            </a:r>
            <a:r>
              <a:rPr lang="en-US" sz="1200" kern="1200" dirty="0" smtClean="0">
                <a:solidFill>
                  <a:schemeClr val="tx1"/>
                </a:solidFill>
                <a:effectLst/>
                <a:latin typeface="+mn-lt"/>
                <a:ea typeface="+mn-ea"/>
                <a:cs typeface="+mn-cs"/>
              </a:rPr>
              <a:t>, Too </a:t>
            </a:r>
            <a:r>
              <a:rPr lang="en-US" sz="1200" kern="1200" dirty="0" smtClean="0">
                <a:solidFill>
                  <a:schemeClr val="tx1"/>
                </a:solidFill>
                <a:effectLst/>
                <a:latin typeface="+mn-lt"/>
                <a:ea typeface="+mn-ea"/>
                <a:cs typeface="+mn-cs"/>
              </a:rPr>
              <a:t>Bad </a:t>
            </a:r>
            <a:r>
              <a:rPr lang="en-US"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Stay</a:t>
            </a:r>
            <a:r>
              <a:rPr lang="en-US" sz="1200" kern="1200" dirty="0" smtClean="0">
                <a:solidFill>
                  <a:schemeClr val="tx1"/>
                </a:solidFill>
                <a:effectLst/>
                <a:latin typeface="+mn-lt"/>
                <a:ea typeface="+mn-ea"/>
                <a:cs typeface="+mn-cs"/>
              </a:rPr>
              <a:t>. I usually ask people to read this if they are not </a:t>
            </a:r>
            <a:r>
              <a:rPr lang="en-US" sz="1200" kern="1200" dirty="0" smtClean="0">
                <a:solidFill>
                  <a:schemeClr val="tx1"/>
                </a:solidFill>
                <a:effectLst/>
                <a:latin typeface="+mn-lt"/>
                <a:ea typeface="+mn-ea"/>
                <a:cs typeface="+mn-cs"/>
              </a:rPr>
              <a:t>95-100% </a:t>
            </a:r>
            <a:r>
              <a:rPr lang="en-US" sz="1200" kern="1200" dirty="0" smtClean="0">
                <a:solidFill>
                  <a:schemeClr val="tx1"/>
                </a:solidFill>
                <a:effectLst/>
                <a:latin typeface="+mn-lt"/>
                <a:ea typeface="+mn-ea"/>
                <a:cs typeface="+mn-cs"/>
              </a:rPr>
              <a:t>sure they want to divorce.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Please don’t divorce if it is a choice- if you are sure and you need to do it, do it. If there is any question, please don’t divorce- quite simply it is way too painful.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 me save you some heartache if you are not 100% positive you need to divorce.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you tried actual couples counseling?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Did </a:t>
            </a:r>
            <a:r>
              <a:rPr lang="en-US" sz="1200" kern="1200" dirty="0" smtClean="0">
                <a:solidFill>
                  <a:schemeClr val="tx1"/>
                </a:solidFill>
                <a:effectLst/>
                <a:latin typeface="+mn-lt"/>
                <a:ea typeface="+mn-ea"/>
                <a:cs typeface="+mn-cs"/>
              </a:rPr>
              <a:t>you make yourself vulnerable after watching </a:t>
            </a:r>
            <a:r>
              <a:rPr lang="en-US" sz="1200" kern="1200" dirty="0" err="1" smtClean="0">
                <a:solidFill>
                  <a:schemeClr val="tx1"/>
                </a:solidFill>
                <a:effectLst/>
                <a:latin typeface="+mn-lt"/>
                <a:ea typeface="+mn-ea"/>
                <a:cs typeface="+mn-cs"/>
              </a:rPr>
              <a:t>Brene</a:t>
            </a:r>
            <a:r>
              <a:rPr lang="en-US" sz="1200" kern="1200" dirty="0" smtClean="0">
                <a:solidFill>
                  <a:schemeClr val="tx1"/>
                </a:solidFill>
                <a:effectLst/>
                <a:latin typeface="+mn-lt"/>
                <a:ea typeface="+mn-ea"/>
                <a:cs typeface="+mn-cs"/>
              </a:rPr>
              <a:t> Brown’s Ted Talk on Vulnerability?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Did </a:t>
            </a:r>
            <a:r>
              <a:rPr lang="en-US" sz="1200" kern="1200" dirty="0" smtClean="0">
                <a:solidFill>
                  <a:schemeClr val="tx1"/>
                </a:solidFill>
                <a:effectLst/>
                <a:latin typeface="+mn-lt"/>
                <a:ea typeface="+mn-ea"/>
                <a:cs typeface="+mn-cs"/>
              </a:rPr>
              <a:t>you read the 5 Languages</a:t>
            </a:r>
            <a:r>
              <a:rPr lang="en-US" sz="1200" kern="1200" baseline="0" dirty="0" smtClean="0">
                <a:solidFill>
                  <a:schemeClr val="tx1"/>
                </a:solidFill>
                <a:effectLst/>
                <a:latin typeface="+mn-lt"/>
                <a:ea typeface="+mn-ea"/>
                <a:cs typeface="+mn-cs"/>
              </a:rPr>
              <a:t> of Love by Gary Chapman? </a:t>
            </a:r>
            <a:r>
              <a:rPr lang="en-US" sz="1200" kern="1200" dirty="0" smtClean="0">
                <a:solidFill>
                  <a:schemeClr val="tx1"/>
                </a:solidFill>
                <a:effectLst/>
                <a:latin typeface="+mn-lt"/>
                <a:ea typeface="+mn-ea"/>
                <a:cs typeface="+mn-cs"/>
              </a:rPr>
              <a:t>Have you considered </a:t>
            </a:r>
            <a:r>
              <a:rPr lang="en-US" sz="1200" kern="1200" dirty="0" err="1" smtClean="0">
                <a:solidFill>
                  <a:schemeClr val="tx1"/>
                </a:solidFill>
                <a:effectLst/>
                <a:latin typeface="+mn-lt"/>
                <a:ea typeface="+mn-ea"/>
                <a:cs typeface="+mn-cs"/>
              </a:rPr>
              <a:t>Gottman’s</a:t>
            </a:r>
            <a:r>
              <a:rPr lang="en-US" sz="1200" kern="1200" dirty="0" smtClean="0">
                <a:solidFill>
                  <a:schemeClr val="tx1"/>
                </a:solidFill>
                <a:effectLst/>
                <a:latin typeface="+mn-lt"/>
                <a:ea typeface="+mn-ea"/>
                <a:cs typeface="+mn-cs"/>
              </a:rPr>
              <a:t> 14 hour DVD and workbook from Gottman Institute? </a:t>
            </a:r>
            <a:r>
              <a:rPr lang="en-US" sz="1200" kern="1200" dirty="0" smtClean="0">
                <a:solidFill>
                  <a:schemeClr val="tx1"/>
                </a:solidFill>
                <a:effectLst/>
                <a:latin typeface="+mn-lt"/>
                <a:ea typeface="+mn-ea"/>
                <a:cs typeface="+mn-cs"/>
              </a:rPr>
              <a:t>(It </a:t>
            </a:r>
            <a:r>
              <a:rPr lang="en-US" sz="1200" kern="1200" dirty="0" smtClean="0">
                <a:solidFill>
                  <a:schemeClr val="tx1"/>
                </a:solidFill>
                <a:effectLst/>
                <a:latin typeface="+mn-lt"/>
                <a:ea typeface="+mn-ea"/>
                <a:cs typeface="+mn-cs"/>
              </a:rPr>
              <a:t>is essentially a weekend retreat in a box- without having to pay for airfare, food and a hotel. It walks you through things all couples need to do to improve their relationship</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Still </a:t>
            </a:r>
            <a:r>
              <a:rPr lang="en-US" sz="1200" kern="1200" dirty="0" smtClean="0">
                <a:solidFill>
                  <a:schemeClr val="tx1"/>
                </a:solidFill>
                <a:effectLst/>
                <a:latin typeface="+mn-lt"/>
                <a:ea typeface="+mn-ea"/>
                <a:cs typeface="+mn-cs"/>
              </a:rPr>
              <a:t>struggling to discern? Consider Nancy Coughlin for Discernment Counseling (Bill Dougherty’s method).</a:t>
            </a:r>
          </a:p>
          <a:p>
            <a:endParaRPr lang="en-US" dirty="0" smtClean="0"/>
          </a:p>
          <a:p>
            <a:r>
              <a:rPr lang="en-US" sz="1200" kern="1200" dirty="0" smtClean="0">
                <a:solidFill>
                  <a:schemeClr val="tx1"/>
                </a:solidFill>
                <a:effectLst/>
                <a:latin typeface="+mn-lt"/>
                <a:ea typeface="+mn-ea"/>
                <a:cs typeface="+mn-cs"/>
              </a:rPr>
              <a:t>What</a:t>
            </a:r>
            <a:r>
              <a:rPr lang="en-US" sz="1200" kern="1200" baseline="0" dirty="0" smtClean="0">
                <a:solidFill>
                  <a:schemeClr val="tx1"/>
                </a:solidFill>
                <a:effectLst/>
                <a:latin typeface="+mn-lt"/>
                <a:ea typeface="+mn-ea"/>
                <a:cs typeface="+mn-cs"/>
              </a:rPr>
              <a:t> is mediation all about?</a:t>
            </a:r>
          </a:p>
          <a:p>
            <a:r>
              <a:rPr lang="en-US" sz="1200" kern="1200" dirty="0" smtClean="0">
                <a:solidFill>
                  <a:schemeClr val="tx1"/>
                </a:solidFill>
                <a:effectLst/>
                <a:latin typeface="+mn-lt"/>
                <a:ea typeface="+mn-ea"/>
                <a:cs typeface="+mn-cs"/>
              </a:rPr>
              <a:t>Divorce mediation is a multi-stage process designed to get results. It is less formal than a trial or arbitration, but there are distinct stages to the mediation process. Mediation is one of the most frequently used methods of negotiating a divorce settlement. In divorce mediation, you and your spouse -- or, in some cases, the two of you and your respective lawyers -- hire a neutral third party, called a mediator, to meet with you in an effort to discuss and resolve the issues in your divorce. The mediator doesn't make decisions for you, but serves as a facilitator to help you and your spouse figure out what's best.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couple communicates to each other, in the same room, instead of through an attorney, increasing the  likelihood of clear communication and a better relationship after the divorce. The role of the mediator is to guide the process and ensure an even playing field, which greatly reduces stress.</a:t>
            </a:r>
          </a:p>
        </p:txBody>
      </p:sp>
      <p:sp>
        <p:nvSpPr>
          <p:cNvPr id="4" name="Slide Number Placeholder 3"/>
          <p:cNvSpPr>
            <a:spLocks noGrp="1"/>
          </p:cNvSpPr>
          <p:nvPr>
            <p:ph type="sldNum" sz="quarter" idx="10"/>
          </p:nvPr>
        </p:nvSpPr>
        <p:spPr/>
        <p:txBody>
          <a:bodyPr/>
          <a:lstStyle/>
          <a:p>
            <a:fld id="{A06E633B-7356-467E-9EE2-9C90B24CADEB}" type="slidenum">
              <a:rPr lang="en-US" smtClean="0"/>
              <a:t>1</a:t>
            </a:fld>
            <a:endParaRPr lang="en-US"/>
          </a:p>
        </p:txBody>
      </p:sp>
    </p:spTree>
    <p:extLst>
      <p:ext uri="{BB962C8B-B14F-4D97-AF65-F5344CB8AC3E}">
        <p14:creationId xmlns:p14="http://schemas.microsoft.com/office/powerpoint/2010/main" val="2914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Litigation-“What percentage of litigation   run out of resources before a trial ever starts, rather than have a settlement result from strategic decision-making?”</a:t>
            </a:r>
          </a:p>
          <a:p>
            <a:endParaRPr lang="en-US" dirty="0" smtClean="0"/>
          </a:p>
          <a:p>
            <a:r>
              <a:rPr lang="en-US" dirty="0" smtClean="0"/>
              <a:t> Litigation</a:t>
            </a:r>
            <a:r>
              <a:rPr lang="en-US" baseline="0" dirty="0" smtClean="0"/>
              <a:t> often forgets that these two people will be working together as co-parents for a number of years. The damage done to the future relationship is hard to undo. Mediation preferences the needs of the children without neglecting your needs. This means your long-term relationship is likely to be intact so that you can co-parent effectively.</a:t>
            </a:r>
          </a:p>
          <a:p>
            <a:endParaRPr lang="en-US" baseline="0" dirty="0" smtClean="0"/>
          </a:p>
          <a:p>
            <a:r>
              <a:rPr lang="en-US" baseline="0" dirty="0" smtClean="0"/>
              <a:t>You may be friendly now and we would like to preserve whatever friendly feelings you have. Every call and email can cost you. Wouldn’t you rather have the resources and learn how to look them up yourself, empower yourself and then make an informed decision? You can always consult a lawyer if you are struggling.</a:t>
            </a:r>
          </a:p>
          <a:p>
            <a:endParaRPr lang="en-US" baseline="0" dirty="0" smtClean="0"/>
          </a:p>
          <a:p>
            <a:r>
              <a:rPr lang="en-US" baseline="0" dirty="0" smtClean="0"/>
              <a:t>Many couples who litigate do not resolve the underlying issues and then go back to court to re-litigate the issue. Mediation cannot solve every problem either, but there is now a process in place to make sure you get your needs met.</a:t>
            </a:r>
          </a:p>
          <a:p>
            <a:endParaRPr lang="en-US" baseline="0" dirty="0" smtClean="0"/>
          </a:p>
          <a:p>
            <a:r>
              <a:rPr lang="en-US" baseline="0" dirty="0" smtClean="0"/>
              <a:t>Why is mediation so much cheaper? The hourly fee is the biggest part. Both of you share the cost of one mediator, each hour. The fee is usually less than the hourly fee of an attorney, as well. There is less likely to be fighting, so the problems resolve faster and more efficiently. You also are applying negotiation skills on a level playing field, gaining valuable experience for when you have disagreements in the future. Mediators have mini legal centers and libraries at their office for you to help yourself.</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10</a:t>
            </a:fld>
            <a:endParaRPr lang="en-US"/>
          </a:p>
        </p:txBody>
      </p:sp>
    </p:spTree>
    <p:extLst>
      <p:ext uri="{BB962C8B-B14F-4D97-AF65-F5344CB8AC3E}">
        <p14:creationId xmlns:p14="http://schemas.microsoft.com/office/powerpoint/2010/main" val="46212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time is ripe with ambivalence, mixed feelings. Part of you wants to just get it over with and maybe another part secretly wishes you could work it out. You are in control of the pace</a:t>
            </a:r>
            <a:r>
              <a:rPr lang="en-US" baseline="0" dirty="0" smtClean="0"/>
              <a:t> and direction of your mediation. You can change anything at anytime and can end mediation for any reason at any time. You can put the process on hold. We are in control of the “how” of talking it through- keeping you on track without taking sides.</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11</a:t>
            </a:fld>
            <a:endParaRPr lang="en-US"/>
          </a:p>
        </p:txBody>
      </p:sp>
    </p:spTree>
    <p:extLst>
      <p:ext uri="{BB962C8B-B14F-4D97-AF65-F5344CB8AC3E}">
        <p14:creationId xmlns:p14="http://schemas.microsoft.com/office/powerpoint/2010/main" val="2932108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of course, depends on the complexity of your financial position and the issues you have between</a:t>
            </a:r>
            <a:r>
              <a:rPr lang="en-US" baseline="0" dirty="0" smtClean="0"/>
              <a:t> you…If you do more work outside the session, collecting info and sharing and discussing it, you will spend less time in the session. If you spend a lot of time dealing with the past instead of the future, it will take longer</a:t>
            </a:r>
          </a:p>
          <a:p>
            <a:endParaRPr lang="en-US" dirty="0" smtClean="0"/>
          </a:p>
          <a:p>
            <a:r>
              <a:rPr lang="en-US" dirty="0" smtClean="0"/>
              <a:t>Compare the costs of litigation to mediation. Imagine your lawyer</a:t>
            </a:r>
            <a:r>
              <a:rPr lang="en-US" baseline="0" dirty="0" smtClean="0"/>
              <a:t> charging, say $5,000 for a retainer and charging $250-300 per hour. Your ex is paying the exact same to their lawyer. Unless you know a ton about divorce law, you will have multiple calls and emails, asking for information and support. These cost money and add up quickly. Then your lawyer contacts the other lawyer and they negotiate at the hourly rate, for each of you. Once they agree and it goes to court, imagine how much you owe.  It can be really expensive!</a:t>
            </a:r>
          </a:p>
          <a:p>
            <a:endParaRPr lang="en-US" baseline="0" dirty="0" smtClean="0"/>
          </a:p>
          <a:p>
            <a:r>
              <a:rPr lang="en-US" baseline="0" dirty="0" smtClean="0"/>
              <a:t>With a mediator, you know pretty much what you will pay- with very few exceptions. You are in the same room talking to one another, so no real surprises. Once you agree, you take the draft to your lawyer to ensure your needs are fairly represented. Then come back and polish it. Once more to your lawyer and back to the mediator to negotiate. Once you two agree and the lawyers approve, the agreement goes to the judge to approve or not. The lawyers and the mediator are invested in making sure the judge understands any creative solutions and the rationale behind those solutions, so that increases the likelihood of being approved. Wait and then you are divorced.</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12</a:t>
            </a:fld>
            <a:endParaRPr lang="en-US"/>
          </a:p>
        </p:txBody>
      </p:sp>
    </p:spTree>
    <p:extLst>
      <p:ext uri="{BB962C8B-B14F-4D97-AF65-F5344CB8AC3E}">
        <p14:creationId xmlns:p14="http://schemas.microsoft.com/office/powerpoint/2010/main" val="3222419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Interests versus Positions</a:t>
            </a:r>
          </a:p>
          <a:p>
            <a:r>
              <a:rPr lang="en-US" dirty="0" smtClean="0"/>
              <a:t>What is the reason behind your decisions? For example, “in the best interest of the children” might be your guiding principle. Everything stems from that and now you know what strategies</a:t>
            </a:r>
            <a:r>
              <a:rPr lang="en-US" baseline="0" dirty="0" smtClean="0"/>
              <a:t> to use to meet your need. When in doubt, you go back to the children and determine if it is in their best interest.  Reasonable people can disagree on this concept. If you come in with a position before you have figured out the overriding philosophy, you’ll likely find that you are working at cross purposes. For example, she works from home and your children are almost teenagers. Does it make more sense to you that a sick child, home from school for a day, would spend that day with mom or dad?</a:t>
            </a:r>
          </a:p>
          <a:p>
            <a:endParaRPr lang="en-US" dirty="0" smtClean="0"/>
          </a:p>
          <a:p>
            <a:r>
              <a:rPr lang="en-US" dirty="0" smtClean="0"/>
              <a:t>Your mediator</a:t>
            </a:r>
            <a:r>
              <a:rPr lang="en-US" baseline="0" dirty="0" smtClean="0"/>
              <a:t> will work with you regarding time spent with the children: </a:t>
            </a:r>
            <a:r>
              <a:rPr lang="en-US" dirty="0" smtClean="0"/>
              <a:t>Vacations, holidays, break, regular, summer</a:t>
            </a:r>
          </a:p>
          <a:p>
            <a:endParaRPr lang="en-US" dirty="0" smtClean="0"/>
          </a:p>
          <a:p>
            <a:r>
              <a:rPr lang="en-US" dirty="0" smtClean="0"/>
              <a:t>Come prepared</a:t>
            </a:r>
            <a:r>
              <a:rPr lang="en-US" baseline="0" dirty="0" smtClean="0"/>
              <a:t> to have all your financials verified. You may need to estimate for now and then have it verified in a few weeks. Some people have tried to hide things -negotiating in good faith is what mediation calls for. </a:t>
            </a:r>
            <a:r>
              <a:rPr lang="en-US" dirty="0" smtClean="0"/>
              <a:t>Budget ( utilities, phone, insurance, education, memberships, food clothing, transport, health, dental, vision, furniture, hairdresser,</a:t>
            </a:r>
            <a:r>
              <a:rPr lang="en-US" baseline="0" dirty="0" smtClean="0"/>
              <a:t> sports, newspapers and magazines, alcohol, tobacco, help for family, gifts, vacations, meals out, repairs, laundry, </a:t>
            </a:r>
            <a:r>
              <a:rPr lang="en-US" dirty="0" smtClean="0"/>
              <a:t>miscellaneous), assets, liabilities,</a:t>
            </a:r>
            <a:r>
              <a:rPr lang="en-US" baseline="0" dirty="0" smtClean="0"/>
              <a:t> equity in real estate, house contents, cars/vehicles, , valuables, credit, investments, debt, loans, valuations, insurance, life insurance, retirement,  kids’ hobbies and education, sports/theatre </a:t>
            </a:r>
            <a:r>
              <a:rPr lang="en-US" baseline="0" dirty="0" err="1" smtClean="0"/>
              <a:t>etc</a:t>
            </a:r>
            <a:endParaRPr lang="en-US" baseline="0" dirty="0" smtClean="0"/>
          </a:p>
          <a:p>
            <a:endParaRPr lang="en-US" baseline="0" dirty="0" smtClean="0"/>
          </a:p>
          <a:p>
            <a:r>
              <a:rPr lang="en-US" baseline="0" dirty="0" smtClean="0"/>
              <a:t>Another area that can be really contentious is “Money to be exchanged”  I know several couples recently who have gone back into counseling individually to work through this. They have a belief that their ex is not entitled to this money despite what the law clearly states. This letting go can benefit from outside perspective of a counselor.</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13</a:t>
            </a:fld>
            <a:endParaRPr lang="en-US"/>
          </a:p>
        </p:txBody>
      </p:sp>
    </p:spTree>
    <p:extLst>
      <p:ext uri="{BB962C8B-B14F-4D97-AF65-F5344CB8AC3E}">
        <p14:creationId xmlns:p14="http://schemas.microsoft.com/office/powerpoint/2010/main" val="582386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know people who choose to keep their expectations low to avoid disappointment. I know others who keep them high so that even if they don’t meet them exactly, they will have been successful</a:t>
            </a:r>
            <a:r>
              <a:rPr lang="en-US" dirty="0" smtClean="0"/>
              <a:t>.</a:t>
            </a:r>
          </a:p>
          <a:p>
            <a:endParaRPr lang="en-US" dirty="0" smtClean="0"/>
          </a:p>
          <a:p>
            <a:r>
              <a:rPr lang="en-US" dirty="0" smtClean="0"/>
              <a:t>My suggestion is to look at your</a:t>
            </a:r>
            <a:r>
              <a:rPr lang="en-US" baseline="0" dirty="0" smtClean="0"/>
              <a:t> expectations from time to time, to ensure they are based in reality. Based on past history, are your expectations possible and probable?</a:t>
            </a:r>
          </a:p>
          <a:p>
            <a:endParaRPr lang="en-US" baseline="0" dirty="0" smtClean="0"/>
          </a:p>
          <a:p>
            <a:r>
              <a:rPr lang="en-US" baseline="0" dirty="0" smtClean="0"/>
              <a:t>How </a:t>
            </a:r>
            <a:r>
              <a:rPr lang="en-US" baseline="0" dirty="0" smtClean="0"/>
              <a:t>did you arrive at the expectations</a:t>
            </a:r>
            <a:r>
              <a:rPr lang="en-US" baseline="0" smtClean="0"/>
              <a:t>? </a:t>
            </a:r>
            <a:r>
              <a:rPr lang="en-US" baseline="0" smtClean="0"/>
              <a:t>On </a:t>
            </a:r>
            <a:r>
              <a:rPr lang="en-US" baseline="0" dirty="0" smtClean="0"/>
              <a:t>what basis did you decide to see them this way</a:t>
            </a:r>
            <a:r>
              <a:rPr lang="en-US" baseline="0" smtClean="0"/>
              <a:t>? </a:t>
            </a:r>
            <a:r>
              <a:rPr lang="en-US" baseline="0" smtClean="0"/>
              <a:t>Is </a:t>
            </a:r>
            <a:r>
              <a:rPr lang="en-US" baseline="0" dirty="0" smtClean="0"/>
              <a:t>there a way to challenge yourself so the expectations are not too low and not too high?</a:t>
            </a:r>
          </a:p>
          <a:p>
            <a:endParaRPr lang="en-US" baseline="0" dirty="0" smtClean="0"/>
          </a:p>
          <a:p>
            <a:r>
              <a:rPr lang="en-US" sz="1200" kern="1200" dirty="0" smtClean="0">
                <a:solidFill>
                  <a:schemeClr val="tx1"/>
                </a:solidFill>
                <a:effectLst/>
                <a:latin typeface="+mn-lt"/>
                <a:ea typeface="+mn-ea"/>
                <a:cs typeface="+mn-cs"/>
              </a:rPr>
              <a:t>Sometimes you think it is reasonable and the other person objects. You might ask yourself, “What can be done to make this arrangement acceptable to the 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Sometimes</a:t>
            </a:r>
            <a:r>
              <a:rPr lang="en-US" sz="1200" kern="1200" baseline="0" dirty="0" smtClean="0">
                <a:solidFill>
                  <a:schemeClr val="tx1"/>
                </a:solidFill>
                <a:effectLst/>
                <a:latin typeface="+mn-lt"/>
                <a:ea typeface="+mn-ea"/>
                <a:cs typeface="+mn-cs"/>
              </a:rPr>
              <a:t> your partner might struggle and you could ask them,  </a:t>
            </a:r>
            <a:r>
              <a:rPr lang="en-US" sz="1200" kern="1200" dirty="0" smtClean="0">
                <a:solidFill>
                  <a:schemeClr val="tx1"/>
                </a:solidFill>
                <a:effectLst/>
                <a:latin typeface="+mn-lt"/>
                <a:ea typeface="+mn-ea"/>
                <a:cs typeface="+mn-cs"/>
              </a:rPr>
              <a:t>“What is the worst possible outcome of working with a mediator?”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Remember that we are working toward the best available win-win. This</a:t>
            </a:r>
            <a:r>
              <a:rPr lang="en-US" sz="1200" kern="1200" baseline="0" dirty="0" smtClean="0">
                <a:solidFill>
                  <a:schemeClr val="tx1"/>
                </a:solidFill>
                <a:effectLst/>
                <a:latin typeface="+mn-lt"/>
                <a:ea typeface="+mn-ea"/>
                <a:cs typeface="+mn-cs"/>
              </a:rPr>
              <a:t> is known as a Nash equilibrium:</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Nash Equilibrium is a term used in game theory to describe an equilibrium where each player's strategy is optimal given the strategies of all other players. </a:t>
            </a:r>
            <a:r>
              <a:rPr lang="en-US" sz="1200" i="1" kern="1200" dirty="0" smtClean="0">
                <a:solidFill>
                  <a:schemeClr val="tx1"/>
                </a:solidFill>
                <a:effectLst/>
                <a:latin typeface="+mn-lt"/>
                <a:ea typeface="+mn-ea"/>
                <a:cs typeface="+mn-cs"/>
              </a:rPr>
              <a:t>A Nash Equilibrium exists when there is no unilateral profitable deviation from any of the players involved</a:t>
            </a:r>
            <a:r>
              <a:rPr lang="en-US" sz="1200" kern="1200" dirty="0" smtClean="0">
                <a:solidFill>
                  <a:schemeClr val="tx1"/>
                </a:solidFill>
                <a:effectLst/>
                <a:latin typeface="+mn-lt"/>
                <a:ea typeface="+mn-ea"/>
                <a:cs typeface="+mn-cs"/>
              </a:rPr>
              <a:t>. In other words, no player in the game would take a different action as long as every other player remains the same. Nash Equilibria are self-enforcing; when players are at a Nash Equilibrium they have no desire to move because they will be worse off.</a:t>
            </a:r>
          </a:p>
        </p:txBody>
      </p:sp>
      <p:sp>
        <p:nvSpPr>
          <p:cNvPr id="4" name="Slide Number Placeholder 3"/>
          <p:cNvSpPr>
            <a:spLocks noGrp="1"/>
          </p:cNvSpPr>
          <p:nvPr>
            <p:ph type="sldNum" sz="quarter" idx="10"/>
          </p:nvPr>
        </p:nvSpPr>
        <p:spPr/>
        <p:txBody>
          <a:bodyPr/>
          <a:lstStyle/>
          <a:p>
            <a:fld id="{A06E633B-7356-467E-9EE2-9C90B24CADEB}" type="slidenum">
              <a:rPr lang="en-US" smtClean="0"/>
              <a:t>14</a:t>
            </a:fld>
            <a:endParaRPr lang="en-US"/>
          </a:p>
        </p:txBody>
      </p:sp>
    </p:spTree>
    <p:extLst>
      <p:ext uri="{BB962C8B-B14F-4D97-AF65-F5344CB8AC3E}">
        <p14:creationId xmlns:p14="http://schemas.microsoft.com/office/powerpoint/2010/main" val="1403433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book called, “How to </a:t>
            </a:r>
            <a:r>
              <a:rPr lang="en-US" dirty="0" smtClean="0"/>
              <a:t>make yourself</a:t>
            </a:r>
            <a:r>
              <a:rPr lang="en-US" baseline="0" dirty="0" smtClean="0"/>
              <a:t> miserable</a:t>
            </a:r>
            <a:r>
              <a:rPr lang="en-US" baseline="0" dirty="0" smtClean="0"/>
              <a:t>” and the top suggestion is to compare. When you compare yourself to someone else, you never truly get the whole picture and end up comparing apples to oranges. You may then think you have been taken advantage of or got a raw deal, when in reality you got what you needed and the tradeoffs were considered. No two situations are identical.      </a:t>
            </a:r>
            <a:endParaRPr lang="en-US" baseline="0" dirty="0" smtClean="0"/>
          </a:p>
          <a:p>
            <a:endParaRPr lang="en-US" baseline="0" dirty="0" smtClean="0"/>
          </a:p>
          <a:p>
            <a:r>
              <a:rPr lang="en-US" baseline="0" dirty="0" smtClean="0"/>
              <a:t>There </a:t>
            </a:r>
            <a:r>
              <a:rPr lang="en-US" baseline="0" dirty="0" smtClean="0"/>
              <a:t>are some people who are hiding money, lie about their numbers and then when the verification comes, they have to renegotiate the whole deal. We are going to avoid that by verifying early on.      </a:t>
            </a:r>
            <a:r>
              <a:rPr lang="en-US" dirty="0" smtClean="0"/>
              <a:t>Some people play power games during</a:t>
            </a:r>
            <a:r>
              <a:rPr lang="en-US" baseline="0" dirty="0" smtClean="0"/>
              <a:t> the divorce. Especially with kids, please remember that you will have years of interaction ahead of you.      </a:t>
            </a:r>
            <a:endParaRPr lang="en-US" baseline="0" dirty="0" smtClean="0"/>
          </a:p>
          <a:p>
            <a:endParaRPr lang="en-US" baseline="0" dirty="0" smtClean="0"/>
          </a:p>
          <a:p>
            <a:r>
              <a:rPr lang="en-US" baseline="0" dirty="0" smtClean="0"/>
              <a:t>“</a:t>
            </a:r>
            <a:r>
              <a:rPr lang="en-US" baseline="0" dirty="0" smtClean="0"/>
              <a:t>I just want to be done,” said about 20 million people. They walk away from money and homes and end up regretting it, because they could not handle their feelings. Rushing things will cause mistakes that may affect you the rest of your life. I encourage you to deal with your feelings wisely so you avoid this mistake. </a:t>
            </a:r>
          </a:p>
          <a:p>
            <a:endParaRPr lang="en-US" baseline="0" dirty="0" smtClean="0"/>
          </a:p>
          <a:p>
            <a:r>
              <a:rPr lang="en-US" baseline="0" dirty="0" smtClean="0"/>
              <a:t>Don’t throw your ex under the bus. Especially, don’t do this in front of your kids. Kids are protective of their parents and you are making them choose. That is unfair to them. Your kids should not be privy to your marital information, including money. No saying, “Well, if she’d pay more money, maybe we’d be able to go to Disney.” “Daddy is late with money again, I guess we can’t go out to a movie.”</a:t>
            </a:r>
          </a:p>
          <a:p>
            <a:endParaRPr lang="en-US" baseline="0" dirty="0" smtClean="0"/>
          </a:p>
          <a:p>
            <a:r>
              <a:rPr lang="en-US" baseline="0" dirty="0" smtClean="0"/>
              <a:t>My personal least favorite is calling CPS. In 20 years of marriage, you never called CPS on your ex. As soon as you are divorcing, they magically became an unfit parent? CPS gets more than their share of these and it is unfair. Don’t do this. If they are unfit or did something that warrants this, obviously you call. If you are using CPS to bolster your case, that is not only a losing strategy, it is dead wrong.</a:t>
            </a:r>
          </a:p>
          <a:p>
            <a:endParaRPr lang="en-US" baseline="0" dirty="0" smtClean="0"/>
          </a:p>
          <a:p>
            <a:r>
              <a:rPr lang="en-US" baseline="0" dirty="0" smtClean="0"/>
              <a:t>At this point in the process, you likely need more emotional support. Get it. Ask for and receive, help.</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15</a:t>
            </a:fld>
            <a:endParaRPr lang="en-US"/>
          </a:p>
        </p:txBody>
      </p:sp>
    </p:spTree>
    <p:extLst>
      <p:ext uri="{BB962C8B-B14F-4D97-AF65-F5344CB8AC3E}">
        <p14:creationId xmlns:p14="http://schemas.microsoft.com/office/powerpoint/2010/main" val="1386705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Positions are, in essence,</a:t>
            </a:r>
            <a:r>
              <a:rPr lang="en-US" baseline="0" dirty="0" smtClean="0"/>
              <a:t> </a:t>
            </a:r>
            <a:r>
              <a:rPr lang="en-US" dirty="0" smtClean="0"/>
              <a:t>strategies that advance the interests we have. We value fairness and equality (that is the “interest”) of equal members.</a:t>
            </a:r>
            <a:r>
              <a:rPr lang="en-US" baseline="0" dirty="0" smtClean="0"/>
              <a:t> If we both have the same exact amount in retirement funds, we would therefore each keep our own.     </a:t>
            </a:r>
            <a:endParaRPr lang="en-US" baseline="0" dirty="0" smtClean="0"/>
          </a:p>
          <a:p>
            <a:endParaRPr lang="en-US" baseline="0" dirty="0" smtClean="0"/>
          </a:p>
          <a:p>
            <a:r>
              <a:rPr lang="en-US" baseline="0" dirty="0" smtClean="0"/>
              <a:t>The </a:t>
            </a:r>
            <a:r>
              <a:rPr lang="en-US" baseline="0" dirty="0" smtClean="0"/>
              <a:t>same interest makes us each spend 50% of our time with the kids (position). Since we make roughly the same amount of money, the kids would have equal housing and privileges at each house so no child support. The child support is not for the parent, it is for the parent to provide a nearly equivalent environment as the parent’s house who is paying the child support. If one parent made more than the other, the less money earning parent would not be able to provide as well for the children. Historically, the higher wage earner was not required to equalize this situation and the children would have widely different experiences at each parent’s house, sometimes vacillating from poverty to upper middle class setting. There is now a formula for this. Some people misunderstand this concept this way: If we each have the kids 50% of the time, I do not owe you child support. This is not what the law says. Check out the formula.</a:t>
            </a:r>
          </a:p>
          <a:p>
            <a:endParaRPr lang="en-US" baseline="0" dirty="0" smtClean="0"/>
          </a:p>
          <a:p>
            <a:r>
              <a:rPr lang="en-US" baseline="0" dirty="0" smtClean="0"/>
              <a:t>Spousal support recognizes that at times one partner would sacrifice career, and thus future earning potential, to ensure the family had child care and the home was tended to. Maybe one person worked part time and the other full time. The spouse that did not work for money enabled the family to have a higher standard of living through this unpaid labor. The courts have recognized that the unpaid labor has a value. When married, the income was shared, that was the agreement to benefit all. Now that they are not married, the unpaid labor is compensated for a number of months/years. There is a formula for this. “Why should I have to pay for him, when he is the one that got fired? He should just step up and suck it up.” ”She chose not to work. It is not my fault and I refuse to pay. I tried to get her to work and she just would not. This is not fair. I sacrificed so much for this family.” “It’s not my fault there was a disability!”</a:t>
            </a:r>
          </a:p>
          <a:p>
            <a:endParaRPr lang="en-US" baseline="0" dirty="0" smtClean="0"/>
          </a:p>
          <a:p>
            <a:r>
              <a:rPr lang="en-US" baseline="0" dirty="0" smtClean="0"/>
              <a:t>Money and how time is spent with the children are the two biggest areas of pain for many couples! It speaks to how you will share power in the future. Are you using your children to settle the score? Are you okay with your children being in poverty at your ex’s home? Are you okay with them suffering when you can afford to provide a decent place for them? Some couples threaten to keep the kids away from the ex for a number of reasons. This tends to be explosive for many couples. Unless there are documented abuse/neglect issues, the kids benefit most from having parents and grandparents etc. involved in their upbringing.</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16</a:t>
            </a:fld>
            <a:endParaRPr lang="en-US"/>
          </a:p>
        </p:txBody>
      </p:sp>
    </p:spTree>
    <p:extLst>
      <p:ext uri="{BB962C8B-B14F-4D97-AF65-F5344CB8AC3E}">
        <p14:creationId xmlns:p14="http://schemas.microsoft.com/office/powerpoint/2010/main" val="2911284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PARENTING CHECKLIST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anticipation of mediation, please think about the following items.  Try to generate some informal solutions that you think would meet your needs.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are your goals of parenting after separation: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Consider your Decision making strategies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a:t>
            </a:r>
          </a:p>
          <a:p>
            <a:pPr lvl="0"/>
            <a:r>
              <a:rPr lang="en-US" sz="1200" kern="1200" dirty="0" smtClean="0">
                <a:solidFill>
                  <a:schemeClr val="tx1"/>
                </a:solidFill>
                <a:effectLst/>
                <a:latin typeface="+mn-lt"/>
                <a:ea typeface="+mn-ea"/>
                <a:cs typeface="+mn-cs"/>
              </a:rPr>
              <a:t>1. education, extracurricular activities, sports, hobbies, college preparations, car,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medical treatment, medications, insurance, medical equipment, dentist, eye doctor</a:t>
            </a:r>
          </a:p>
          <a:p>
            <a:pPr lvl="0"/>
            <a:r>
              <a:rPr lang="en-US" sz="1200" kern="1200" dirty="0" smtClean="0">
                <a:solidFill>
                  <a:schemeClr val="tx1"/>
                </a:solidFill>
                <a:effectLst/>
                <a:latin typeface="+mn-lt"/>
                <a:ea typeface="+mn-ea"/>
                <a:cs typeface="+mn-cs"/>
              </a:rPr>
              <a:t>2. religious upbringing: house of worship, code of conduct, spirituality</a:t>
            </a:r>
          </a:p>
          <a:p>
            <a:pPr lvl="0"/>
            <a:r>
              <a:rPr lang="en-US" sz="1200" kern="1200" dirty="0" smtClean="0">
                <a:solidFill>
                  <a:schemeClr val="tx1"/>
                </a:solidFill>
                <a:effectLst/>
                <a:latin typeface="+mn-lt"/>
                <a:ea typeface="+mn-ea"/>
                <a:cs typeface="+mn-cs"/>
              </a:rPr>
              <a:t>3 .Schedule for children</a:t>
            </a:r>
          </a:p>
          <a:p>
            <a:pPr lvl="0"/>
            <a:r>
              <a:rPr lang="en-US" sz="1200" kern="1200" dirty="0" smtClean="0">
                <a:solidFill>
                  <a:schemeClr val="tx1"/>
                </a:solidFill>
                <a:effectLst/>
                <a:latin typeface="+mn-lt"/>
                <a:ea typeface="+mn-ea"/>
                <a:cs typeface="+mn-cs"/>
              </a:rPr>
              <a:t>Weekdays/nights and weekends (Regular school year)</a:t>
            </a:r>
          </a:p>
          <a:p>
            <a:pPr lvl="0"/>
            <a:r>
              <a:rPr lang="en-US" sz="1200" kern="1200" dirty="0" smtClean="0">
                <a:solidFill>
                  <a:schemeClr val="tx1"/>
                </a:solidFill>
                <a:effectLst/>
                <a:latin typeface="+mn-lt"/>
                <a:ea typeface="+mn-ea"/>
                <a:cs typeface="+mn-cs"/>
              </a:rPr>
              <a:t>School vacations 	Holidays (e.g. Thanksgiving, Christmas Eve, Christmas Day, New Year’s Eve, New Year’s Day, Good Friday, Easter, Palm Sunday, Memorial Day, July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Labor Day, Halloween, others) Special days (e.g. children’s birthdays, parents’ birthdays, Mother’s Day,                  Father’s Day)     Jewish Holidays (e.g. Passover, Rosh Hashanah, Yom Kippur, Hanukkah)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Special Agreements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Pick up and return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 Child care arrangement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Sick days – School in service </a:t>
            </a:r>
            <a:r>
              <a:rPr lang="en-US" sz="1200" kern="1200" dirty="0" smtClean="0">
                <a:solidFill>
                  <a:schemeClr val="tx1"/>
                </a:solidFill>
                <a:effectLst/>
                <a:latin typeface="+mn-lt"/>
                <a:ea typeface="+mn-ea"/>
                <a:cs typeface="+mn-cs"/>
              </a:rPr>
              <a:t>days</a:t>
            </a:r>
          </a:p>
          <a:p>
            <a:pPr lvl="0"/>
            <a:r>
              <a:rPr lang="en-US" sz="1200" kern="1200" dirty="0" smtClean="0">
                <a:solidFill>
                  <a:schemeClr val="tx1"/>
                </a:solidFill>
                <a:effectLst/>
                <a:latin typeface="+mn-lt"/>
                <a:ea typeface="+mn-ea"/>
                <a:cs typeface="+mn-cs"/>
              </a:rPr>
              <a:t>Other: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Payment for college        Education and health information about children     Consistency between homes     Consistent positive talk about other spouse</a:t>
            </a:r>
          </a:p>
          <a:p>
            <a:pPr lvl="0"/>
            <a:r>
              <a:rPr lang="en-US" sz="1200" kern="1200" dirty="0" smtClean="0">
                <a:solidFill>
                  <a:schemeClr val="tx1"/>
                </a:solidFill>
                <a:effectLst/>
                <a:latin typeface="+mn-lt"/>
                <a:ea typeface="+mn-ea"/>
                <a:cs typeface="+mn-cs"/>
              </a:rPr>
              <a:t>Missed Visits        Notice     Making up time, payment for expenses     Evolving Parenting Arrangements     Parent moving away     Step-Parents – Blended family</a:t>
            </a:r>
          </a:p>
          <a:p>
            <a:pPr lvl="0"/>
            <a:r>
              <a:rPr lang="en-US" sz="1200" kern="1200" dirty="0" smtClean="0">
                <a:solidFill>
                  <a:schemeClr val="tx1"/>
                </a:solidFill>
                <a:effectLst/>
                <a:latin typeface="+mn-lt"/>
                <a:ea typeface="+mn-ea"/>
                <a:cs typeface="+mn-cs"/>
              </a:rPr>
              <a:t>Growing older         Children’s future     Regular Reviews     Decision-Making and Parent Meetings     Meet and confer     Mini evaluations (length of time)</a:t>
            </a:r>
          </a:p>
          <a:p>
            <a:pPr lvl="0"/>
            <a:r>
              <a:rPr lang="en-US" sz="1200" kern="1200" dirty="0" smtClean="0">
                <a:solidFill>
                  <a:schemeClr val="tx1"/>
                </a:solidFill>
                <a:effectLst/>
                <a:latin typeface="+mn-lt"/>
                <a:ea typeface="+mn-ea"/>
                <a:cs typeface="+mn-cs"/>
              </a:rPr>
              <a:t>Process for decision making       Payment process</a:t>
            </a:r>
          </a:p>
        </p:txBody>
      </p:sp>
      <p:sp>
        <p:nvSpPr>
          <p:cNvPr id="4" name="Slide Number Placeholder 3"/>
          <p:cNvSpPr>
            <a:spLocks noGrp="1"/>
          </p:cNvSpPr>
          <p:nvPr>
            <p:ph type="sldNum" sz="quarter" idx="10"/>
          </p:nvPr>
        </p:nvSpPr>
        <p:spPr/>
        <p:txBody>
          <a:bodyPr/>
          <a:lstStyle/>
          <a:p>
            <a:fld id="{A06E633B-7356-467E-9EE2-9C90B24CADEB}" type="slidenum">
              <a:rPr lang="en-US" smtClean="0"/>
              <a:t>17</a:t>
            </a:fld>
            <a:endParaRPr lang="en-US"/>
          </a:p>
        </p:txBody>
      </p:sp>
    </p:spTree>
    <p:extLst>
      <p:ext uri="{BB962C8B-B14F-4D97-AF65-F5344CB8AC3E}">
        <p14:creationId xmlns:p14="http://schemas.microsoft.com/office/powerpoint/2010/main" val="2756847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write them down to ask at session one or ask Michelle on the phone.</a:t>
            </a:r>
            <a:r>
              <a:rPr lang="en-US" baseline="0" dirty="0" smtClean="0"/>
              <a:t> Remember there are books at the office that you can reference at the office.       </a:t>
            </a:r>
            <a:endParaRPr lang="en-US" baseline="0" dirty="0" smtClean="0"/>
          </a:p>
          <a:p>
            <a:endParaRPr lang="en-US" baseline="0" dirty="0" smtClean="0"/>
          </a:p>
          <a:p>
            <a:r>
              <a:rPr lang="en-US" baseline="0" dirty="0" smtClean="0"/>
              <a:t>Some </a:t>
            </a:r>
            <a:r>
              <a:rPr lang="en-US" baseline="0" dirty="0" smtClean="0"/>
              <a:t>people choose to buy them to have them on hand. Or you can just read them in the office. We don’t lend them out because they are used so often. You can come in and read them even when you don’t have an appointment. Consider it a mini legal center for you to do legal research, in addition to what you can do on-line.      </a:t>
            </a:r>
            <a:endParaRPr lang="en-US" baseline="0" dirty="0" smtClean="0"/>
          </a:p>
          <a:p>
            <a:endParaRPr lang="en-US" baseline="0" dirty="0" smtClean="0"/>
          </a:p>
          <a:p>
            <a:r>
              <a:rPr lang="en-US" baseline="0" dirty="0" smtClean="0"/>
              <a:t>The </a:t>
            </a:r>
            <a:r>
              <a:rPr lang="en-US" baseline="0" dirty="0" smtClean="0"/>
              <a:t>website has referenced books and articles that might be helpful in your situation. There are forms to download to help you as well. We want you to have as much information as you would like to have to make a good decision        </a:t>
            </a:r>
            <a:endParaRPr lang="en-US" baseline="0" dirty="0" smtClean="0"/>
          </a:p>
          <a:p>
            <a:endParaRPr lang="en-US" baseline="0" dirty="0" smtClean="0"/>
          </a:p>
          <a:p>
            <a:r>
              <a:rPr lang="en-US" dirty="0" smtClean="0"/>
              <a:t>Consider </a:t>
            </a:r>
            <a:r>
              <a:rPr lang="en-US" dirty="0" smtClean="0"/>
              <a:t>getting your financial house in order right now. Take</a:t>
            </a:r>
            <a:r>
              <a:rPr lang="en-US" baseline="0" dirty="0" smtClean="0"/>
              <a:t> an inventory of what you have and what you need. Write down next steps and things to do, who to ask etc. We will ask you to prove your numbers are correct before the memo of understanding goes to the judge. It is okay to estimate right now, just know you will be required to provide your info. This can make the process more expensive because it takes longer to get to the finish line.  Divorce is really difficult for most people. Get counseling to help you let go, grieve, discharge anger and get yourself on track for the next chapter of your life. Depression and anxiety, insomnia, suicidal thoughts, no motivation, sleeping too much are all signs that you need counseling right now.     Look at the agreement to mediate and print it out to sign in front of the mediator.      </a:t>
            </a:r>
            <a:endParaRPr lang="en-US" baseline="0" dirty="0" smtClean="0"/>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a:t>
            </a:r>
            <a:r>
              <a:rPr lang="en-US" sz="1200" kern="1200" dirty="0" smtClean="0">
                <a:solidFill>
                  <a:schemeClr val="tx1"/>
                </a:solidFill>
                <a:effectLst/>
                <a:latin typeface="+mn-lt"/>
                <a:ea typeface="+mn-ea"/>
                <a:cs typeface="+mn-cs"/>
              </a:rPr>
              <a:t>can we do to prepare? do you have your taxes in order, deed to house, title to car, anything having to do with money i.e. bank accounts, retirement, pension, legal house in order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a:t>
            </a:r>
            <a:r>
              <a:rPr lang="en-US" sz="1200" kern="1200" dirty="0" smtClean="0">
                <a:solidFill>
                  <a:schemeClr val="tx1"/>
                </a:solidFill>
                <a:effectLst/>
                <a:latin typeface="+mn-lt"/>
                <a:ea typeface="+mn-ea"/>
                <a:cs typeface="+mn-cs"/>
              </a:rPr>
              <a:t>spend extra money- get your realistic, ideal and drastic budget in place</a:t>
            </a:r>
          </a:p>
          <a:p>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Get </a:t>
            </a:r>
            <a:r>
              <a:rPr lang="en-US" sz="1200" kern="1200" dirty="0" smtClean="0">
                <a:solidFill>
                  <a:schemeClr val="tx1"/>
                </a:solidFill>
                <a:effectLst/>
                <a:latin typeface="+mn-lt"/>
                <a:ea typeface="+mn-ea"/>
                <a:cs typeface="+mn-cs"/>
              </a:rPr>
              <a:t>your emotional house in order (see a counselor, remember the impact on those around you and how you fit in the picture- what you do has impact on others- be conscious)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Get </a:t>
            </a:r>
            <a:r>
              <a:rPr lang="en-US" sz="1200" kern="1200" dirty="0" smtClean="0">
                <a:solidFill>
                  <a:schemeClr val="tx1"/>
                </a:solidFill>
                <a:effectLst/>
                <a:latin typeface="+mn-lt"/>
                <a:ea typeface="+mn-ea"/>
                <a:cs typeface="+mn-cs"/>
              </a:rPr>
              <a:t>a life- Are you getting support from friends? You will need it. If you don’t have a lot of friends now, start building your life.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Land </a:t>
            </a:r>
            <a:r>
              <a:rPr lang="en-US" sz="1200" kern="1200" dirty="0" smtClean="0">
                <a:solidFill>
                  <a:schemeClr val="tx1"/>
                </a:solidFill>
                <a:effectLst/>
                <a:latin typeface="+mn-lt"/>
                <a:ea typeface="+mn-ea"/>
                <a:cs typeface="+mn-cs"/>
              </a:rPr>
              <a:t>on your feet- you owe it to your children.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Family- </a:t>
            </a:r>
            <a:r>
              <a:rPr lang="en-US" sz="1200" kern="1200" dirty="0" smtClean="0">
                <a:solidFill>
                  <a:schemeClr val="tx1"/>
                </a:solidFill>
                <a:effectLst/>
                <a:latin typeface="+mn-lt"/>
                <a:ea typeface="+mn-ea"/>
                <a:cs typeface="+mn-cs"/>
              </a:rPr>
              <a:t>what is your short story, longer story and make sure it matches your ex;    </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exercise, food, sleep, social, (tendency to hermit-cave) hobbies- walk through it in your mind, meet up groups (non-dating)- how balanced is your life- </a:t>
            </a:r>
            <a:r>
              <a:rPr lang="en-US" sz="1200" kern="1200" dirty="0" smtClean="0">
                <a:solidFill>
                  <a:schemeClr val="tx1"/>
                </a:solidFill>
                <a:effectLst/>
                <a:latin typeface="+mn-lt"/>
                <a:ea typeface="+mn-ea"/>
                <a:cs typeface="+mn-cs"/>
              </a:rPr>
              <a:t>you </a:t>
            </a:r>
            <a:r>
              <a:rPr lang="en-US" sz="1200" kern="1200" dirty="0" smtClean="0">
                <a:solidFill>
                  <a:schemeClr val="tx1"/>
                </a:solidFill>
                <a:effectLst/>
                <a:latin typeface="+mn-lt"/>
                <a:ea typeface="+mn-ea"/>
                <a:cs typeface="+mn-cs"/>
              </a:rPr>
              <a:t>will need time to heal from any rupture, especially if children are involved and/or it was a long-term relationship. Know that depression is common as you deal with grief/loss of the ideal, the desire for family- talk to your doctor about keeping you healthy,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consider </a:t>
            </a:r>
            <a:r>
              <a:rPr lang="en-US" sz="1200" kern="1200" dirty="0" smtClean="0">
                <a:solidFill>
                  <a:schemeClr val="tx1"/>
                </a:solidFill>
                <a:effectLst/>
                <a:latin typeface="+mn-lt"/>
                <a:ea typeface="+mn-ea"/>
                <a:cs typeface="+mn-cs"/>
              </a:rPr>
              <a:t>going to counseling as a preventive- go a few times now, so that if you need/want it later, you have a sense of how it works- </a:t>
            </a:r>
            <a:r>
              <a:rPr lang="en-US" sz="1200" kern="1200" dirty="0" smtClean="0">
                <a:solidFill>
                  <a:schemeClr val="tx1"/>
                </a:solidFill>
                <a:effectLst/>
                <a:latin typeface="+mn-lt"/>
                <a:ea typeface="+mn-ea"/>
                <a:cs typeface="+mn-cs"/>
              </a:rPr>
              <a:t>consider </a:t>
            </a:r>
            <a:r>
              <a:rPr lang="en-US" sz="1200" kern="1200" dirty="0" smtClean="0">
                <a:solidFill>
                  <a:schemeClr val="tx1"/>
                </a:solidFill>
                <a:effectLst/>
                <a:latin typeface="+mn-lt"/>
                <a:ea typeface="+mn-ea"/>
                <a:cs typeface="+mn-cs"/>
              </a:rPr>
              <a:t>a support group,  </a:t>
            </a:r>
            <a:r>
              <a:rPr lang="en-US" baseline="0" dirty="0" smtClean="0"/>
              <a:t>Read Nonviolent Communication by Marshall Rosenberg- it has great language to help with communication and philosophy of mediation. It helps people take responsibility for their communication and feelings.   </a:t>
            </a:r>
            <a:endParaRPr lang="en-US" baseline="0" dirty="0" smtClean="0"/>
          </a:p>
          <a:p>
            <a:endParaRPr lang="en-US" baseline="0" dirty="0" smtClean="0"/>
          </a:p>
          <a:p>
            <a:r>
              <a:rPr lang="en-US" baseline="0" dirty="0" smtClean="0"/>
              <a:t>Do </a:t>
            </a:r>
            <a:r>
              <a:rPr lang="en-US" baseline="0" dirty="0" smtClean="0"/>
              <a:t>you know anyone else going through this divorce or separation process? Consider referring them here. We appreciate your referrals. It is the lifeblood of our organization.   </a:t>
            </a:r>
            <a:endParaRPr lang="en-US" baseline="0" dirty="0" smtClean="0"/>
          </a:p>
          <a:p>
            <a:endParaRPr lang="en-US" baseline="0" dirty="0" smtClean="0"/>
          </a:p>
          <a:p>
            <a:r>
              <a:rPr lang="en-US" baseline="0" dirty="0" smtClean="0"/>
              <a:t>Finally</a:t>
            </a:r>
            <a:r>
              <a:rPr lang="en-US" baseline="0" dirty="0" smtClean="0"/>
              <a:t>, most people have second thoughts about separation and divorce. It is a tough process and not for the faint of heart. Some couples try one more round of 6 counseling sessions before they go through mediation.</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18</a:t>
            </a:fld>
            <a:endParaRPr lang="en-US"/>
          </a:p>
        </p:txBody>
      </p:sp>
    </p:spTree>
    <p:extLst>
      <p:ext uri="{BB962C8B-B14F-4D97-AF65-F5344CB8AC3E}">
        <p14:creationId xmlns:p14="http://schemas.microsoft.com/office/powerpoint/2010/main" val="356008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Why choose mediation and what is</a:t>
            </a:r>
            <a:r>
              <a:rPr lang="en-US" sz="1200" kern="1200" baseline="0" dirty="0" smtClean="0">
                <a:solidFill>
                  <a:schemeClr val="tx1"/>
                </a:solidFill>
                <a:effectLst/>
                <a:latin typeface="+mn-lt"/>
                <a:ea typeface="+mn-ea"/>
                <a:cs typeface="+mn-cs"/>
              </a:rPr>
              <a:t> it </a:t>
            </a:r>
            <a:r>
              <a:rPr lang="en-US" sz="1200" i="1" kern="1200" baseline="0" dirty="0" smtClean="0">
                <a:solidFill>
                  <a:schemeClr val="tx1"/>
                </a:solidFill>
                <a:effectLst/>
                <a:latin typeface="+mn-lt"/>
                <a:ea typeface="+mn-ea"/>
                <a:cs typeface="+mn-cs"/>
              </a:rPr>
              <a:t>I am </a:t>
            </a:r>
            <a:r>
              <a:rPr lang="en-US" sz="1200" kern="1200" baseline="0" dirty="0" smtClean="0">
                <a:solidFill>
                  <a:schemeClr val="tx1"/>
                </a:solidFill>
                <a:effectLst/>
                <a:latin typeface="+mn-lt"/>
                <a:ea typeface="+mn-ea"/>
                <a:cs typeface="+mn-cs"/>
              </a:rPr>
              <a:t>choosing by going to a </a:t>
            </a:r>
            <a:r>
              <a:rPr lang="en-US" sz="1200" kern="1200" baseline="0" dirty="0" smtClean="0">
                <a:solidFill>
                  <a:schemeClr val="tx1"/>
                </a:solidFill>
                <a:effectLst/>
                <a:latin typeface="+mn-lt"/>
                <a:ea typeface="+mn-ea"/>
                <a:cs typeface="+mn-cs"/>
              </a:rPr>
              <a:t>divorce mediator</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Mediation is a businesslike, future-oriented, sensible and thoughtful way to settle disputes. It is all about having a good process, a system that has worked for thousands of people each year.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Mediation almost always hurts less, takes less time, focuses on the best interests of the children, increases the odds of getting along when the dust settles, and it tends to cost less, as well.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a mediator, you are both in the same room, using one person who helps you communicate respectfully. You both work toward a solution and can use outside resources, as needed. You tend to do better when you realize you can achieve solutions together, even when feelings come up.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Remember it is less expensive:</a:t>
            </a:r>
          </a:p>
          <a:p>
            <a:pPr lvl="0"/>
            <a:r>
              <a:rPr lang="en-US" sz="1200" kern="1200" dirty="0" smtClean="0">
                <a:solidFill>
                  <a:schemeClr val="tx1"/>
                </a:solidFill>
                <a:effectLst/>
                <a:latin typeface="+mn-lt"/>
                <a:ea typeface="+mn-ea"/>
                <a:cs typeface="+mn-cs"/>
              </a:rPr>
              <a:t>Since the process takes less time, it is cheaper. </a:t>
            </a:r>
          </a:p>
          <a:p>
            <a:pPr lvl="0"/>
            <a:r>
              <a:rPr lang="en-US" sz="1200" kern="1200" dirty="0" smtClean="0">
                <a:solidFill>
                  <a:schemeClr val="tx1"/>
                </a:solidFill>
                <a:effectLst/>
                <a:latin typeface="+mn-lt"/>
                <a:ea typeface="+mn-ea"/>
                <a:cs typeface="+mn-cs"/>
              </a:rPr>
              <a:t>Since you are using one person instead of two, it is cheaper. </a:t>
            </a:r>
          </a:p>
          <a:p>
            <a:pPr lvl="0"/>
            <a:r>
              <a:rPr lang="en-US" sz="1200" kern="1200" dirty="0" smtClean="0">
                <a:solidFill>
                  <a:schemeClr val="tx1"/>
                </a:solidFill>
                <a:effectLst/>
                <a:latin typeface="+mn-lt"/>
                <a:ea typeface="+mn-ea"/>
                <a:cs typeface="+mn-cs"/>
              </a:rPr>
              <a:t>Since you are encouraged to work together for the benefit of your children, it is cheaper and less antagonistic, and you retain control of the outcome.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still not convinced about mediation-how do I protect myself?</a:t>
            </a:r>
          </a:p>
          <a:p>
            <a:r>
              <a:rPr lang="en-US" sz="1200" kern="1200" dirty="0" smtClean="0">
                <a:solidFill>
                  <a:schemeClr val="tx1"/>
                </a:solidFill>
                <a:effectLst/>
                <a:latin typeface="+mn-lt"/>
                <a:ea typeface="+mn-ea"/>
                <a:cs typeface="+mn-cs"/>
              </a:rPr>
              <a:t>At the end of this process, you have the opportunity to have an attorney review your agreement, should you have any misgivings whatsoever. At any time, you may consult with an expert – tax, legal or other and bring that information to the table for discussion. When both parties agree, the agreement then gets sent to the judge who reviews it and you get notified when you are divorced. You do not have a retainer and there is the ability to stop mediation at any point.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Let’s be honest and direct with each other:</a:t>
            </a:r>
          </a:p>
          <a:p>
            <a:r>
              <a:rPr lang="en-US" sz="1200" kern="1200" dirty="0" smtClean="0">
                <a:solidFill>
                  <a:schemeClr val="tx1"/>
                </a:solidFill>
                <a:effectLst/>
                <a:latin typeface="+mn-lt"/>
                <a:ea typeface="+mn-ea"/>
                <a:cs typeface="+mn-cs"/>
              </a:rPr>
              <a:t>It is difficult if you separate and divorce; it is likewise difficult to stay together.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painful to take it to court and it is painful to do it yourself. Each option has a tradeoff- a benefit and a drawback. Mediation tends to be the cheapest, least acrimonious option.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Mediation is a competent, protected process where parties are still protected legally.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“Mediation allows a civil relationship to continue after the separation. The wrongs of the past are unchangeable… people rarely complain about the future, so if you are complaining, you are probably not focusing on your future aspirations. If you are expressing a need and making a request (reminder that requests do not have strings attached and no punishment or consequences if they choose not to assent.) you won’t be complaining</a:t>
            </a:r>
            <a:r>
              <a:rPr lang="en-US" sz="1200" kern="1200" dirty="0" smtClean="0">
                <a:solidFill>
                  <a:schemeClr val="tx1"/>
                </a:solidFill>
                <a:effectLst/>
                <a:latin typeface="+mn-lt"/>
                <a:ea typeface="+mn-ea"/>
                <a:cs typeface="+mn-cs"/>
              </a:rPr>
              <a:t>. We focus on - “</a:t>
            </a:r>
            <a:r>
              <a:rPr lang="en-US" sz="1200" kern="1200" dirty="0" smtClean="0">
                <a:solidFill>
                  <a:schemeClr val="tx1"/>
                </a:solidFill>
                <a:effectLst/>
                <a:latin typeface="+mn-lt"/>
                <a:ea typeface="+mn-ea"/>
                <a:cs typeface="+mn-cs"/>
              </a:rPr>
              <a:t>What do you want in the future?”  versus  “rehashing the past”</a:t>
            </a:r>
          </a:p>
          <a:p>
            <a:endParaRPr lang="en-US" dirty="0" smtClean="0"/>
          </a:p>
          <a:p>
            <a:r>
              <a:rPr lang="en-US" dirty="0" smtClean="0"/>
              <a:t>From The Fundamentals of Family Mediation by John Haynes and Stephanie Charlesworth “Mediation is a process in which</a:t>
            </a:r>
            <a:r>
              <a:rPr lang="en-US" baseline="0" dirty="0" smtClean="0"/>
              <a:t> a third person helps the participants in a dispute to resolve it. The agreement resolves the problem with a mutually acceptable solution and is structured in a way that helps maintain the continuing civil relationships of the people involved. The chosen solution must satisfy all the participants in the dispute. They must negotiate which solution or combo of solutions is acceptable to all of them. </a:t>
            </a:r>
          </a:p>
          <a:p>
            <a:endParaRPr lang="en-US" baseline="0" dirty="0" smtClean="0"/>
          </a:p>
          <a:p>
            <a:r>
              <a:rPr lang="en-US" baseline="0" dirty="0" smtClean="0"/>
              <a:t>The process of mediation is the management of other people’s negotiations, and the mediator is the manager of the negotiations who takes charge of the discussion of the issues to be resolved. The more coherent and organized the process, the easier it is for the participants to arrive at solutions that are reciprocal and appropriate for them.</a:t>
            </a:r>
          </a:p>
          <a:p>
            <a:endParaRPr lang="en-US" dirty="0" smtClean="0"/>
          </a:p>
          <a:p>
            <a:r>
              <a:rPr lang="en-US" dirty="0" smtClean="0"/>
              <a:t>When there is an apparent conflict of interest, the nature</a:t>
            </a:r>
            <a:r>
              <a:rPr lang="en-US" baseline="0" dirty="0" smtClean="0"/>
              <a:t> of the legal system requires the participants to be adversaries. We are not naturally inclined to be adversarial and we are not adversaries. We have needs that we recognize and we have strategies to meet those needs. You clearly understand the importance of maintaining your ongoing relationship and that is why you chose mediation.</a:t>
            </a:r>
          </a:p>
          <a:p>
            <a:endParaRPr lang="en-US" baseline="0" dirty="0" smtClean="0"/>
          </a:p>
          <a:p>
            <a:r>
              <a:rPr lang="en-US" baseline="0" dirty="0" smtClean="0"/>
              <a:t>Most people prefer to settle their family matters within the confines of the family. Outside professional intervention is limited to the mediator. Since only one professional is involved, the cost of resolving this dispute is much less than in the legal system.</a:t>
            </a:r>
          </a:p>
          <a:p>
            <a:endParaRPr lang="en-US" baseline="0" dirty="0" smtClean="0"/>
          </a:p>
          <a:p>
            <a:r>
              <a:rPr lang="en-US" baseline="0" dirty="0" smtClean="0"/>
              <a:t>All discussions are held face-to-face, so it takes less time.</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2</a:t>
            </a:fld>
            <a:endParaRPr lang="en-US"/>
          </a:p>
        </p:txBody>
      </p:sp>
    </p:spTree>
    <p:extLst>
      <p:ext uri="{BB962C8B-B14F-4D97-AF65-F5344CB8AC3E}">
        <p14:creationId xmlns:p14="http://schemas.microsoft.com/office/powerpoint/2010/main" val="97681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are the </a:t>
            </a:r>
            <a:r>
              <a:rPr lang="en-US" sz="1200" b="1" i="1" kern="1200" dirty="0" smtClean="0">
                <a:solidFill>
                  <a:schemeClr val="tx1"/>
                </a:solidFill>
                <a:effectLst/>
                <a:latin typeface="+mn-lt"/>
                <a:ea typeface="+mn-ea"/>
                <a:cs typeface="+mn-cs"/>
              </a:rPr>
              <a:t>emotional</a:t>
            </a:r>
            <a:r>
              <a:rPr lang="en-US" sz="1200" b="1" kern="1200" dirty="0" smtClean="0">
                <a:solidFill>
                  <a:schemeClr val="tx1"/>
                </a:solidFill>
                <a:effectLst/>
                <a:latin typeface="+mn-lt"/>
                <a:ea typeface="+mn-ea"/>
                <a:cs typeface="+mn-cs"/>
              </a:rPr>
              <a:t> benefits of mediation? </a:t>
            </a:r>
          </a:p>
          <a:p>
            <a:pPr lvl="0"/>
            <a:r>
              <a:rPr lang="en-US" sz="1200" kern="1200" dirty="0" smtClean="0">
                <a:solidFill>
                  <a:schemeClr val="tx1"/>
                </a:solidFill>
                <a:effectLst/>
                <a:latin typeface="+mn-lt"/>
                <a:ea typeface="+mn-ea"/>
                <a:cs typeface="+mn-cs"/>
              </a:rPr>
              <a:t>Peace of mind that you have done your best for your situation and children</a:t>
            </a:r>
          </a:p>
          <a:p>
            <a:pPr lvl="0"/>
            <a:r>
              <a:rPr lang="en-US" sz="1200" kern="1200" dirty="0" smtClean="0">
                <a:solidFill>
                  <a:schemeClr val="tx1"/>
                </a:solidFill>
                <a:effectLst/>
                <a:latin typeface="+mn-lt"/>
                <a:ea typeface="+mn-ea"/>
                <a:cs typeface="+mn-cs"/>
              </a:rPr>
              <a:t>Less likely to argue about petty things</a:t>
            </a:r>
          </a:p>
          <a:p>
            <a:pPr lvl="0"/>
            <a:r>
              <a:rPr lang="en-US" sz="1200" kern="1200" dirty="0" smtClean="0">
                <a:solidFill>
                  <a:schemeClr val="tx1"/>
                </a:solidFill>
                <a:effectLst/>
                <a:latin typeface="+mn-lt"/>
                <a:ea typeface="+mn-ea"/>
                <a:cs typeface="+mn-cs"/>
              </a:rPr>
              <a:t>More likely to have an intact long term relationship, which impacts co-parenting</a:t>
            </a:r>
          </a:p>
          <a:p>
            <a:pPr lvl="0"/>
            <a:r>
              <a:rPr lang="en-US" sz="1200" kern="1200" dirty="0" smtClean="0">
                <a:solidFill>
                  <a:schemeClr val="tx1"/>
                </a:solidFill>
                <a:effectLst/>
                <a:latin typeface="+mn-lt"/>
                <a:ea typeface="+mn-ea"/>
                <a:cs typeface="+mn-cs"/>
              </a:rPr>
              <a:t>Less animosity post-divorce</a:t>
            </a:r>
          </a:p>
          <a:p>
            <a:pPr lvl="0"/>
            <a:r>
              <a:rPr lang="en-US" sz="1200" kern="1200" dirty="0" smtClean="0">
                <a:solidFill>
                  <a:schemeClr val="tx1"/>
                </a:solidFill>
                <a:effectLst/>
                <a:latin typeface="+mn-lt"/>
                <a:ea typeface="+mn-ea"/>
                <a:cs typeface="+mn-cs"/>
              </a:rPr>
              <a:t>Equal playing field during the process. </a:t>
            </a:r>
          </a:p>
          <a:p>
            <a:pPr lvl="0"/>
            <a:r>
              <a:rPr lang="en-US" sz="1200" kern="1200" dirty="0" smtClean="0">
                <a:solidFill>
                  <a:schemeClr val="tx1"/>
                </a:solidFill>
                <a:effectLst/>
                <a:latin typeface="+mn-lt"/>
                <a:ea typeface="+mn-ea"/>
                <a:cs typeface="+mn-cs"/>
              </a:rPr>
              <a:t>No one has the upper hand in mediation.</a:t>
            </a:r>
          </a:p>
          <a:p>
            <a:pPr lvl="0"/>
            <a:r>
              <a:rPr lang="en-US" sz="1200" kern="1200" dirty="0" smtClean="0">
                <a:solidFill>
                  <a:schemeClr val="tx1"/>
                </a:solidFill>
                <a:effectLst/>
                <a:latin typeface="+mn-lt"/>
                <a:ea typeface="+mn-ea"/>
                <a:cs typeface="+mn-cs"/>
              </a:rPr>
              <a:t>Money is saved and conserved for your children, rather than spent on legal fees.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How does mediation affect the children? </a:t>
            </a:r>
          </a:p>
          <a:p>
            <a:pPr lvl="0"/>
            <a:r>
              <a:rPr lang="en-US" sz="1200" kern="1200" dirty="0" smtClean="0">
                <a:solidFill>
                  <a:schemeClr val="tx1"/>
                </a:solidFill>
                <a:effectLst/>
                <a:latin typeface="+mn-lt"/>
                <a:ea typeface="+mn-ea"/>
                <a:cs typeface="+mn-cs"/>
              </a:rPr>
              <a:t>Our needs are the focus of the mediation</a:t>
            </a:r>
          </a:p>
          <a:p>
            <a:pPr lvl="0"/>
            <a:r>
              <a:rPr lang="en-US" sz="1200" kern="1200" dirty="0" smtClean="0">
                <a:solidFill>
                  <a:schemeClr val="tx1"/>
                </a:solidFill>
                <a:effectLst/>
                <a:latin typeface="+mn-lt"/>
                <a:ea typeface="+mn-ea"/>
                <a:cs typeface="+mn-cs"/>
              </a:rPr>
              <a:t>Parents are less likely to use us as pawns</a:t>
            </a:r>
          </a:p>
          <a:p>
            <a:pPr lvl="0"/>
            <a:r>
              <a:rPr lang="en-US" sz="1200" kern="1200" dirty="0" smtClean="0">
                <a:solidFill>
                  <a:schemeClr val="tx1"/>
                </a:solidFill>
                <a:effectLst/>
                <a:latin typeface="+mn-lt"/>
                <a:ea typeface="+mn-ea"/>
                <a:cs typeface="+mn-cs"/>
              </a:rPr>
              <a:t>Parents are less angry at the other parent because no one has the upper hand in mediation</a:t>
            </a:r>
          </a:p>
          <a:p>
            <a:pPr lvl="0"/>
            <a:r>
              <a:rPr lang="en-US" sz="1200" kern="1200" dirty="0" smtClean="0">
                <a:solidFill>
                  <a:schemeClr val="tx1"/>
                </a:solidFill>
                <a:effectLst/>
                <a:latin typeface="+mn-lt"/>
                <a:ea typeface="+mn-ea"/>
                <a:cs typeface="+mn-cs"/>
              </a:rPr>
              <a:t>Less awkward when our parents communicate, so we don’t have to be the parents, we can just be kids</a:t>
            </a:r>
          </a:p>
          <a:p>
            <a:pPr lvl="0"/>
            <a:r>
              <a:rPr lang="en-US" sz="1200" kern="1200" dirty="0" smtClean="0">
                <a:solidFill>
                  <a:schemeClr val="tx1"/>
                </a:solidFill>
                <a:effectLst/>
                <a:latin typeface="+mn-lt"/>
                <a:ea typeface="+mn-ea"/>
                <a:cs typeface="+mn-cs"/>
              </a:rPr>
              <a:t>Parents have had some cooling down time and are more grounded in their decisions</a:t>
            </a:r>
          </a:p>
          <a:p>
            <a:pPr lvl="0"/>
            <a:r>
              <a:rPr lang="en-US" sz="1200" kern="1200" dirty="0" smtClean="0">
                <a:solidFill>
                  <a:schemeClr val="tx1"/>
                </a:solidFill>
                <a:effectLst/>
                <a:latin typeface="+mn-lt"/>
                <a:ea typeface="+mn-ea"/>
                <a:cs typeface="+mn-cs"/>
              </a:rPr>
              <a:t>Parents feel empowered, which they then pass down to us</a:t>
            </a:r>
          </a:p>
          <a:p>
            <a:pPr lvl="0"/>
            <a:r>
              <a:rPr lang="en-US" sz="1200" kern="1200" dirty="0" smtClean="0">
                <a:solidFill>
                  <a:schemeClr val="tx1"/>
                </a:solidFill>
                <a:effectLst/>
                <a:latin typeface="+mn-lt"/>
                <a:ea typeface="+mn-ea"/>
                <a:cs typeface="+mn-cs"/>
              </a:rPr>
              <a:t>We didn’t really have a say in the whole separation and divorce and both parents are looking out for our best interests in mediation. It sets the tone for the future.</a:t>
            </a:r>
          </a:p>
          <a:p>
            <a:pPr lvl="0"/>
            <a:r>
              <a:rPr lang="en-US" sz="1200" kern="1200" dirty="0" smtClean="0">
                <a:solidFill>
                  <a:schemeClr val="tx1"/>
                </a:solidFill>
                <a:effectLst/>
                <a:latin typeface="+mn-lt"/>
                <a:ea typeface="+mn-ea"/>
                <a:cs typeface="+mn-cs"/>
              </a:rPr>
              <a:t>Parents are less likely to fight </a:t>
            </a:r>
            <a:r>
              <a:rPr lang="en-US" sz="1200" kern="1200" dirty="0" err="1" smtClean="0">
                <a:solidFill>
                  <a:schemeClr val="tx1"/>
                </a:solidFill>
                <a:effectLst/>
                <a:latin typeface="+mn-lt"/>
                <a:ea typeface="+mn-ea"/>
                <a:cs typeface="+mn-cs"/>
              </a:rPr>
              <a:t>dysfunctionally</a:t>
            </a:r>
            <a:r>
              <a:rPr lang="en-US" sz="1200" kern="1200" dirty="0" smtClean="0">
                <a:solidFill>
                  <a:schemeClr val="tx1"/>
                </a:solidFill>
                <a:effectLst/>
                <a:latin typeface="+mn-lt"/>
                <a:ea typeface="+mn-ea"/>
                <a:cs typeface="+mn-cs"/>
              </a:rPr>
              <a:t> after mediation. We know they don’t always agree and they learn better strategies to get their needs met. There is less wounding from the mediation process than from litigation.</a:t>
            </a:r>
          </a:p>
          <a:p>
            <a:pPr lvl="0"/>
            <a:r>
              <a:rPr lang="en-US" sz="1200" kern="1200" dirty="0" smtClean="0">
                <a:solidFill>
                  <a:schemeClr val="tx1"/>
                </a:solidFill>
                <a:effectLst/>
                <a:latin typeface="+mn-lt"/>
                <a:ea typeface="+mn-ea"/>
                <a:cs typeface="+mn-cs"/>
              </a:rPr>
              <a:t>Future encounters do not require healing before moving forward</a:t>
            </a:r>
          </a:p>
          <a:p>
            <a:pPr lvl="0"/>
            <a:r>
              <a:rPr lang="en-US" sz="1200" kern="1200" dirty="0" smtClean="0">
                <a:solidFill>
                  <a:schemeClr val="tx1"/>
                </a:solidFill>
                <a:effectLst/>
                <a:latin typeface="+mn-lt"/>
                <a:ea typeface="+mn-ea"/>
                <a:cs typeface="+mn-cs"/>
              </a:rPr>
              <a:t>Arguments have a forum wherein they can be discussed. My parents know and trust that they can go back to mediation, if needed, to talk through challenging situations. They have confidence that they can resolve pretty much anything, so they feel less desperate.</a:t>
            </a:r>
          </a:p>
          <a:p>
            <a:pPr lvl="0"/>
            <a:r>
              <a:rPr lang="en-US" sz="1200" kern="1200" dirty="0" smtClean="0">
                <a:solidFill>
                  <a:schemeClr val="tx1"/>
                </a:solidFill>
                <a:effectLst/>
                <a:latin typeface="+mn-lt"/>
                <a:ea typeface="+mn-ea"/>
                <a:cs typeface="+mn-cs"/>
              </a:rPr>
              <a:t>Parents are less likely to be preoccupied and thinking about only themselves. Mediation helps them get on with their lives, and our lives, more quickly.</a:t>
            </a:r>
          </a:p>
          <a:p>
            <a:pPr lvl="0"/>
            <a:r>
              <a:rPr lang="en-US" sz="1200" kern="1200" dirty="0" smtClean="0">
                <a:solidFill>
                  <a:schemeClr val="tx1"/>
                </a:solidFill>
                <a:effectLst/>
                <a:latin typeface="+mn-lt"/>
                <a:ea typeface="+mn-ea"/>
                <a:cs typeface="+mn-cs"/>
              </a:rPr>
              <a:t>Less money spent usually means less blaming and less guilt for them</a:t>
            </a:r>
          </a:p>
          <a:p>
            <a:pPr lvl="0"/>
            <a:r>
              <a:rPr lang="en-US" sz="1200" kern="1200" dirty="0" smtClean="0">
                <a:solidFill>
                  <a:schemeClr val="tx1"/>
                </a:solidFill>
                <a:effectLst/>
                <a:latin typeface="+mn-lt"/>
                <a:ea typeface="+mn-ea"/>
                <a:cs typeface="+mn-cs"/>
              </a:rPr>
              <a:t>Our parents are less wounded by this process so they can be more loving to us rather than using their energy to heal (more time for us, more money and love for us)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Benefits of Mediation</a:t>
            </a:r>
            <a:r>
              <a:rPr lang="en-US" sz="1200" kern="1200" dirty="0" smtClean="0">
                <a:solidFill>
                  <a:schemeClr val="tx1"/>
                </a:solidFill>
                <a:effectLst/>
                <a:latin typeface="+mn-lt"/>
                <a:ea typeface="+mn-ea"/>
                <a:cs typeface="+mn-cs"/>
              </a:rPr>
              <a:t> (mom, dad, in-laws, cousins, nieces etc.) </a:t>
            </a:r>
            <a:r>
              <a:rPr lang="en-US" sz="1200" kern="1200" dirty="0" smtClean="0">
                <a:solidFill>
                  <a:schemeClr val="tx1"/>
                </a:solidFill>
                <a:effectLst/>
                <a:latin typeface="+mn-lt"/>
                <a:ea typeface="+mn-ea"/>
                <a:cs typeface="+mn-cs"/>
              </a:rPr>
              <a:t>Teachers, Bankers</a:t>
            </a:r>
            <a:r>
              <a:rPr lang="en-US" sz="1200" kern="1200" dirty="0" smtClean="0">
                <a:solidFill>
                  <a:schemeClr val="tx1"/>
                </a:solidFill>
                <a:effectLst/>
                <a:latin typeface="+mn-lt"/>
                <a:ea typeface="+mn-ea"/>
                <a:cs typeface="+mn-cs"/>
              </a:rPr>
              <a:t>, neighbors </a:t>
            </a:r>
            <a:r>
              <a:rPr lang="en-US" sz="1200" kern="1200" dirty="0" err="1" smtClean="0">
                <a:solidFill>
                  <a:schemeClr val="tx1"/>
                </a:solidFill>
                <a:effectLst/>
                <a:latin typeface="+mn-lt"/>
                <a:ea typeface="+mn-ea"/>
                <a:cs typeface="+mn-cs"/>
              </a:rPr>
              <a:t>etc</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appreciate that in mediation, because it is less combative, it is less likely to spill over to us.</a:t>
            </a:r>
          </a:p>
          <a:p>
            <a:pPr lvl="0"/>
            <a:r>
              <a:rPr lang="en-US" sz="1200" kern="1200" dirty="0" smtClean="0">
                <a:solidFill>
                  <a:schemeClr val="tx1"/>
                </a:solidFill>
                <a:effectLst/>
                <a:latin typeface="+mn-lt"/>
                <a:ea typeface="+mn-ea"/>
                <a:cs typeface="+mn-cs"/>
              </a:rPr>
              <a:t>We are not forced to choose sides. </a:t>
            </a:r>
          </a:p>
          <a:p>
            <a:pPr lvl="0"/>
            <a:r>
              <a:rPr lang="en-US" sz="1200" kern="1200" dirty="0" smtClean="0">
                <a:solidFill>
                  <a:schemeClr val="tx1"/>
                </a:solidFill>
                <a:effectLst/>
                <a:latin typeface="+mn-lt"/>
                <a:ea typeface="+mn-ea"/>
                <a:cs typeface="+mn-cs"/>
              </a:rPr>
              <a:t>We are not picking up the pieces and enduring their drama. </a:t>
            </a:r>
          </a:p>
          <a:p>
            <a:pPr lvl="0"/>
            <a:r>
              <a:rPr lang="en-US" sz="1200" kern="1200" dirty="0" smtClean="0">
                <a:solidFill>
                  <a:schemeClr val="tx1"/>
                </a:solidFill>
                <a:effectLst/>
                <a:latin typeface="+mn-lt"/>
                <a:ea typeface="+mn-ea"/>
                <a:cs typeface="+mn-cs"/>
              </a:rPr>
              <a:t>We know we need to support them, but the support they will need will be from starting their new life, rather than dealing with the drama from a nasty divorce process.</a:t>
            </a:r>
          </a:p>
          <a:p>
            <a:pPr lvl="0"/>
            <a:r>
              <a:rPr lang="en-US" sz="1200" kern="1200" dirty="0" smtClean="0">
                <a:solidFill>
                  <a:schemeClr val="tx1"/>
                </a:solidFill>
                <a:effectLst/>
                <a:latin typeface="+mn-lt"/>
                <a:ea typeface="+mn-ea"/>
                <a:cs typeface="+mn-cs"/>
              </a:rPr>
              <a:t>Holidays are less tense and contentious. Look, whenever there are kids involved, the parents will be involved forever. It gets awkward and we don’t want to feel like we are walking on eggshells.</a:t>
            </a:r>
          </a:p>
          <a:p>
            <a:pPr lvl="0"/>
            <a:r>
              <a:rPr lang="en-US" sz="1200" kern="1200" dirty="0" smtClean="0">
                <a:solidFill>
                  <a:schemeClr val="tx1"/>
                </a:solidFill>
                <a:effectLst/>
                <a:latin typeface="+mn-lt"/>
                <a:ea typeface="+mn-ea"/>
                <a:cs typeface="+mn-cs"/>
              </a:rPr>
              <a:t>Litigation tends to pit people against one another and misunderstandings are common.</a:t>
            </a:r>
          </a:p>
          <a:p>
            <a:pPr lvl="0"/>
            <a:r>
              <a:rPr lang="en-US" sz="1200" kern="1200" dirty="0" smtClean="0">
                <a:solidFill>
                  <a:schemeClr val="tx1"/>
                </a:solidFill>
                <a:effectLst/>
                <a:latin typeface="+mn-lt"/>
                <a:ea typeface="+mn-ea"/>
                <a:cs typeface="+mn-cs"/>
              </a:rPr>
              <a:t>I lost a loved one, when they had a litigated divorce, someone who was part of the family for a long time. It felt like I had to show my loyalty to my relative. With mediation, we are clear that we are all on the same team. There is no enemy, less intense negative feelings.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Teacher- We can tell when a couple is divorcing because the kids behave differently. They can’t avoid the stress. Some kids become more compliant and try to get straight A’s to earn the love of the parents or become a star player. They feel responsible for it. Mediation addresses these issues repeatedly and the children benefit from knowing they are not responsible for the divorce. They tend to bounce back better. Kids are resilient, but let’s not test how much stress they can take.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Banker- You wouldn’t believe what we hear. The divorce situation is generally significantly better when there is mediation. Less drama, less revenge and trying to get even. Less shady situations. People have less money for their own needs when they are divorcing. All their money is spent on legal fees, valuations, rent, buying new stuff for the new place. It’s painful to watch them struggle.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Neighbor- All of a sudden, the guy was gone. He was an integral part of the neighborhood and now he’s gone. He used to help shovel snow, pick up branches and he really cared for his lawn. Now that he is gone, she is clearly overwhelmed by all the work and the neighborhood subtly changed. People don’t seem to realize how connected we all are.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Co-worker- My coworker thought she was hiding it well. She thought no one knew she was going through a separation. Well, she’s partly right. We knew she was going through something, we didn’t know what it was. She was coming in later, leaving earlier, off to more appointments. A little bit more distracted and self-absorbed. The quality of the work suffered and we could tell she wasn’t sleeping so great. Additionally, she was losing weight and looked weak. In that condition, imaging going to court. Imagine how hard the process is anyway and now she was having to defend her actions, felt like she had to prove she was a good mom and it was costing her so much money.  It was so hard on her, but she would not ask for help or receive it. She someone thought she had to do it alone. Poor thing.</a:t>
            </a:r>
          </a:p>
        </p:txBody>
      </p:sp>
      <p:sp>
        <p:nvSpPr>
          <p:cNvPr id="4" name="Slide Number Placeholder 3"/>
          <p:cNvSpPr>
            <a:spLocks noGrp="1"/>
          </p:cNvSpPr>
          <p:nvPr>
            <p:ph type="sldNum" sz="quarter" idx="10"/>
          </p:nvPr>
        </p:nvSpPr>
        <p:spPr/>
        <p:txBody>
          <a:bodyPr/>
          <a:lstStyle/>
          <a:p>
            <a:fld id="{A06E633B-7356-467E-9EE2-9C90B24CADEB}" type="slidenum">
              <a:rPr lang="en-US" smtClean="0"/>
              <a:t>3</a:t>
            </a:fld>
            <a:endParaRPr lang="en-US"/>
          </a:p>
        </p:txBody>
      </p:sp>
    </p:spTree>
    <p:extLst>
      <p:ext uri="{BB962C8B-B14F-4D97-AF65-F5344CB8AC3E}">
        <p14:creationId xmlns:p14="http://schemas.microsoft.com/office/powerpoint/2010/main" val="164423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Boice</a:t>
            </a:r>
            <a:r>
              <a:rPr lang="en-US" sz="1200" kern="1200" baseline="0" dirty="0" smtClean="0">
                <a:solidFill>
                  <a:schemeClr val="tx1"/>
                </a:solidFill>
                <a:effectLst/>
                <a:latin typeface="+mn-lt"/>
                <a:ea typeface="+mn-ea"/>
                <a:cs typeface="+mn-cs"/>
              </a:rPr>
              <a:t> Mediation, we offer </a:t>
            </a:r>
            <a:r>
              <a:rPr lang="en-US" sz="1200" kern="1200" baseline="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eace </a:t>
            </a:r>
            <a:r>
              <a:rPr lang="en-US" sz="1200" kern="1200" dirty="0" smtClean="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mind</a:t>
            </a:r>
            <a:r>
              <a:rPr lang="en-US" sz="1200" kern="1200" dirty="0" smtClean="0">
                <a:solidFill>
                  <a:schemeClr val="tx1"/>
                </a:solidFill>
                <a:effectLst/>
                <a:latin typeface="+mn-lt"/>
                <a:ea typeface="+mn-ea"/>
                <a:cs typeface="+mn-cs"/>
              </a:rPr>
              <a:t>, resolution, closure, solutions</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hope.</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Choose Boice Mediation?</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offer outstanding quality and customer service, a satisfying product and the environment is emotionally supportive.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Please know </a:t>
            </a:r>
            <a:r>
              <a:rPr lang="en-US" sz="1200" kern="1200" dirty="0" smtClean="0">
                <a:solidFill>
                  <a:schemeClr val="tx1"/>
                </a:solidFill>
                <a:effectLst/>
                <a:latin typeface="+mn-lt"/>
                <a:ea typeface="+mn-ea"/>
                <a:cs typeface="+mn-cs"/>
              </a:rPr>
              <a:t>I have been successfully working with couples in conflict for many years. When they leave, they will have had a respectful experience and know that they did their best. I am </a:t>
            </a:r>
            <a:r>
              <a:rPr lang="en-US" sz="1200" i="1" kern="1200" dirty="0" smtClean="0">
                <a:solidFill>
                  <a:schemeClr val="tx1"/>
                </a:solidFill>
                <a:effectLst/>
                <a:latin typeface="+mn-lt"/>
                <a:ea typeface="+mn-ea"/>
                <a:cs typeface="+mn-cs"/>
              </a:rPr>
              <a:t>obsessed with quality and efficiency</a:t>
            </a:r>
            <a:r>
              <a:rPr lang="en-US" sz="1200" kern="1200" dirty="0" smtClean="0">
                <a:solidFill>
                  <a:schemeClr val="tx1"/>
                </a:solidFill>
                <a:effectLst/>
                <a:latin typeface="+mn-lt"/>
                <a:ea typeface="+mn-ea"/>
                <a:cs typeface="+mn-cs"/>
              </a:rPr>
              <a:t> and give them opportunities to help make the experience better for the next person going through it.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will have follow up options and the ability to access my library as well as the resources on my website. </a:t>
            </a:r>
          </a:p>
          <a:p>
            <a:r>
              <a:rPr lang="en-US" sz="1200" kern="1200" dirty="0" smtClean="0">
                <a:solidFill>
                  <a:schemeClr val="tx1"/>
                </a:solidFill>
                <a:effectLst/>
                <a:latin typeface="+mn-lt"/>
                <a:ea typeface="+mn-ea"/>
                <a:cs typeface="+mn-cs"/>
              </a:rPr>
              <a:t>They know that I respect them, know what it is like to go through this process. </a:t>
            </a:r>
          </a:p>
          <a:p>
            <a:r>
              <a:rPr lang="en-US" sz="1200" kern="1200" dirty="0" smtClean="0">
                <a:solidFill>
                  <a:schemeClr val="tx1"/>
                </a:solidFill>
                <a:effectLst/>
                <a:latin typeface="+mn-lt"/>
                <a:ea typeface="+mn-ea"/>
                <a:cs typeface="+mn-cs"/>
              </a:rPr>
              <a:t>They know I am impartial/objective and my experience and training help them feel confident that they’ll get their needs met. </a:t>
            </a:r>
          </a:p>
          <a:p>
            <a:r>
              <a:rPr lang="en-US" sz="1200" kern="1200" dirty="0" smtClean="0">
                <a:solidFill>
                  <a:schemeClr val="tx1"/>
                </a:solidFill>
                <a:effectLst/>
                <a:latin typeface="+mn-lt"/>
                <a:ea typeface="+mn-ea"/>
                <a:cs typeface="+mn-cs"/>
              </a:rPr>
              <a:t>I will keep them on track, focusing on the future and what they need rather than rehashing the past.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This is embarrassing to admit</a:t>
            </a:r>
            <a:r>
              <a:rPr lang="en-US" sz="1200" kern="1200" dirty="0" smtClean="0">
                <a:solidFill>
                  <a:schemeClr val="tx1"/>
                </a:solidFill>
                <a:effectLst/>
                <a:latin typeface="+mn-lt"/>
                <a:ea typeface="+mn-ea"/>
                <a:cs typeface="+mn-cs"/>
              </a:rPr>
              <a:t>: They hire me because I promptly answer the phone and messages-</a:t>
            </a:r>
            <a:r>
              <a:rPr lang="en-US" sz="1200" kern="1200" baseline="0" dirty="0" smtClean="0">
                <a:solidFill>
                  <a:schemeClr val="tx1"/>
                </a:solidFill>
                <a:effectLst/>
                <a:latin typeface="+mn-lt"/>
                <a:ea typeface="+mn-ea"/>
                <a:cs typeface="+mn-cs"/>
              </a:rPr>
              <a:t> so many lawyers just never get back to their customers. </a:t>
            </a:r>
          </a:p>
          <a:p>
            <a:r>
              <a:rPr lang="en-US" sz="1200" kern="1200" baseline="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have a convenient location and hours, I take time to help them be an educated consumer, make it easy for them to do as much themselves which, in turn, saves them money.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know how hard it can be to ask for help from a stranger. Part of you would like to come and do this and another part doesn’t even want to deal with it or wants to simply get over it as fast as possible. There’s often this ambivalence when couples start mediation. No one wants to be married like they were and yet there is a sense of grieving, of loss. Mediation does not include counseling, nor should it. It should be respectful of emotions and expressing pain in a decent, honorable, tactful manner. We can predict that emotions are an obstacle in resolving conflict in a dignified way.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 </a:t>
            </a:r>
            <a:r>
              <a:rPr lang="en-US" sz="1200" kern="1200" dirty="0" smtClean="0">
                <a:solidFill>
                  <a:schemeClr val="tx1"/>
                </a:solidFill>
                <a:effectLst/>
                <a:latin typeface="+mn-lt"/>
                <a:ea typeface="+mn-ea"/>
                <a:cs typeface="+mn-cs"/>
              </a:rPr>
              <a:t>better to help you contain these feelings, than a couples counselor?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needs do you have right now as you read this?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Please let me know ASAP if there are needs you have that are in danger of not getting met. Your likelihood of getting your needs met in mediation are high, if you request. If you do not ask for it, it is less likely to happen.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a male counselor, I have some insights that perhaps others would not have. I have counseled both men and women for nearly 30 years and can offer empathy and compassion for what you are going through and can likely anticipate many of your needs before you even know you have them.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My goal is to have you walk out of here with your head held high, knowing the road ahead will be difficult and that you feel empowered. You have confidence that you did your level best with the situation in front of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process of separation and divorce can be disorienting and overwhelming at times. Some struggle with weight issues, depression or sleep during this time.  We can understand</a:t>
            </a:r>
            <a:r>
              <a:rPr lang="en-US" sz="1200" kern="1200" baseline="0" dirty="0" smtClean="0">
                <a:solidFill>
                  <a:schemeClr val="tx1"/>
                </a:solidFill>
                <a:effectLst/>
                <a:latin typeface="+mn-lt"/>
                <a:ea typeface="+mn-ea"/>
                <a:cs typeface="+mn-cs"/>
              </a:rPr>
              <a:t> this and steer you to solutions to help.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People forget things, their concentration is not at its best and we offer summaries of each session to help you with this. You will be able to look at those summaries and have it trigger memories of the session. It will prompt you with what you agreed to do between sessions, thus keeping you on track moving forward.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People have told me they appreciate the respect, responsiveness, thoroughness, confidence in my ability, prompting to be an informed consumer, being able to do as much as you want yourself and having me help you through the final parts before submitting it to a judge.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do what I say I am going to do and you feel trust toward 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t>
            </a:r>
            <a:r>
              <a:rPr lang="en-US" sz="1200" kern="1200" dirty="0" smtClean="0">
                <a:solidFill>
                  <a:schemeClr val="tx1"/>
                </a:solidFill>
                <a:effectLst/>
                <a:latin typeface="+mn-lt"/>
                <a:ea typeface="+mn-ea"/>
                <a:cs typeface="+mn-cs"/>
              </a:rPr>
              <a:t>are no surprises and the quality is high, to boot.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People appreciate my gentle approach, while being able to cut people off and keep them on track. They love the fact that they are making informed, strategic decisions in an atmosphere of respect and decency. They are in control of the process, the total cost and time spent on this. I am responsive to phone calls and have an office manager during the day who can get back to them while I am in with a client.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like knowing that this agreement and understanding is their product, not something forced on them.</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How does working with Don Boice help you?   </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Efficient- </a:t>
            </a:r>
            <a:r>
              <a:rPr lang="en-US" sz="1200" kern="1200" dirty="0" smtClean="0">
                <a:solidFill>
                  <a:schemeClr val="tx1"/>
                </a:solidFill>
                <a:effectLst/>
                <a:latin typeface="+mn-lt"/>
                <a:ea typeface="+mn-ea"/>
                <a:cs typeface="+mn-cs"/>
              </a:rPr>
              <a:t>work through conflict in a cost-effective way, putting the children’s needs as a priority, in a way that minimizes your pain. I don’t want to drag it out any more than you do.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 </a:t>
            </a:r>
            <a:r>
              <a:rPr lang="en-US" sz="1200" kern="1200" dirty="0" smtClean="0">
                <a:solidFill>
                  <a:schemeClr val="tx1"/>
                </a:solidFill>
                <a:effectLst/>
                <a:latin typeface="+mn-lt"/>
                <a:ea typeface="+mn-ea"/>
                <a:cs typeface="+mn-cs"/>
              </a:rPr>
              <a:t>is a therapist-mediator. What that means is that he has worked with many couples since 1989 who were struggling with staying married, getting divorced, unsure and having a hard time communicating. He works with them to build relationships and improve communication so that no matter the outcome, they can at the very least, be civil, tactful and move forward. He continues to help clients navigate this process and develop positive co-parenting, when needed. </a:t>
            </a:r>
          </a:p>
          <a:p>
            <a:r>
              <a:rPr lang="en-US" sz="1200" kern="1200" dirty="0" smtClean="0">
                <a:solidFill>
                  <a:schemeClr val="tx1"/>
                </a:solidFill>
                <a:effectLst/>
                <a:latin typeface="+mn-lt"/>
                <a:ea typeface="+mn-ea"/>
                <a:cs typeface="+mn-cs"/>
              </a:rPr>
              <a:t>   Mediation is not counseling and his goal would be to help you come up with a plan that is the best possible outcome for both of you. </a:t>
            </a:r>
          </a:p>
          <a:p>
            <a:r>
              <a:rPr lang="en-US" sz="1200" kern="1200" dirty="0" smtClean="0">
                <a:solidFill>
                  <a:schemeClr val="tx1"/>
                </a:solidFill>
                <a:effectLst/>
                <a:latin typeface="+mn-lt"/>
                <a:ea typeface="+mn-ea"/>
                <a:cs typeface="+mn-cs"/>
              </a:rPr>
              <a:t>   He could not be your counselor and mediator at the same time. He helps you talk your situation through in a way that each person is respected and no one has the upper hand or an unfair advantage. Couples feel respected, heard and understood- which ultimately prevents many conflicts from escalating. If the couple has a disagreement, there are ground rules that help it stay respectful. There are also ways to come back from a disagreement so as to not derail the gains made.</a:t>
            </a:r>
          </a:p>
          <a:p>
            <a:r>
              <a:rPr lang="en-US" sz="1200" kern="1200" dirty="0" smtClean="0">
                <a:solidFill>
                  <a:schemeClr val="tx1"/>
                </a:solidFill>
                <a:effectLst/>
                <a:latin typeface="+mn-lt"/>
                <a:ea typeface="+mn-ea"/>
                <a:cs typeface="+mn-cs"/>
              </a:rPr>
              <a:t> Additionally, Don has taught Conflict Resolution to many different audiences over the years, using the best research available. Don also has several CDs to help with anger management and letting go.    After graduate school at the University of Pennsylvania, Don was accepted to study at the International Institute for Mediation and Conflict Resolution. While he did not attend due to finances, he did preparatory reading that summer of 40 books on mediation and resolving conflict.     You will walk away with new or improved tools to continue good listening and tactful communication, resources to help you on your journey</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My primary purpose is to facilitate your voluntary agreement, not provide professional advice, no promises and not make guarantees of results.   Note on Conflict of Interest: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Under </a:t>
            </a:r>
            <a:r>
              <a:rPr lang="en-US" sz="1200" kern="1200" dirty="0" smtClean="0">
                <a:solidFill>
                  <a:schemeClr val="tx1"/>
                </a:solidFill>
                <a:effectLst/>
                <a:latin typeface="+mn-lt"/>
                <a:ea typeface="+mn-ea"/>
                <a:cs typeface="+mn-cs"/>
              </a:rPr>
              <a:t>no circumstances may I mediate for a couple who I counseled. This keeps my role clear and clean for all involved.</a:t>
            </a:r>
          </a:p>
        </p:txBody>
      </p:sp>
      <p:sp>
        <p:nvSpPr>
          <p:cNvPr id="4" name="Slide Number Placeholder 3"/>
          <p:cNvSpPr>
            <a:spLocks noGrp="1"/>
          </p:cNvSpPr>
          <p:nvPr>
            <p:ph type="sldNum" sz="quarter" idx="10"/>
          </p:nvPr>
        </p:nvSpPr>
        <p:spPr/>
        <p:txBody>
          <a:bodyPr/>
          <a:lstStyle/>
          <a:p>
            <a:fld id="{A06E633B-7356-467E-9EE2-9C90B24CADEB}" type="slidenum">
              <a:rPr lang="en-US" smtClean="0"/>
              <a:t>4</a:t>
            </a:fld>
            <a:endParaRPr lang="en-US"/>
          </a:p>
        </p:txBody>
      </p:sp>
    </p:spTree>
    <p:extLst>
      <p:ext uri="{BB962C8B-B14F-4D97-AF65-F5344CB8AC3E}">
        <p14:creationId xmlns:p14="http://schemas.microsoft.com/office/powerpoint/2010/main" val="3909579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Terry Weir writes, “Mediation is a voluntary process in which a neutral third party assists persons in dispute to negotiate their own settlement. The mediator has no power to impose a settlement…. Mediation is especially appropriate where: relationships are important and continuing; speed is important; bad communication and resultant misunderstanding are largely to blame</a:t>
            </a:r>
            <a:r>
              <a:rPr lang="en-US" baseline="0" dirty="0" smtClean="0"/>
              <a:t> for the dispute; confidentiality is important; both sides need the opportunity to talk openly and frankly.”</a:t>
            </a:r>
          </a:p>
          <a:p>
            <a:endParaRPr lang="en-US" dirty="0" smtClean="0"/>
          </a:p>
          <a:p>
            <a:r>
              <a:rPr lang="en-US" dirty="0" smtClean="0"/>
              <a:t>The safety and on going protection</a:t>
            </a:r>
            <a:r>
              <a:rPr lang="en-US" baseline="0" dirty="0" smtClean="0"/>
              <a:t> of all involved is the highest priority. We may decide that it is not safe for you to do mediation or it is not in your best interests if there is too much of a power difference. Violence of any kind, verbal, emotional, sexual  and physical creates an imbalance of power. The survivor of violence is at a disadvantage in conducting negotiations. If there is current and ongoing violence, please let us know. If it is chronic and/or severe, please let us know.  Please let us know if you are concerned about the difference in power. Some people have a history of violence and are still able to mediate, some are not. Please talk to the mediator before beginning mediation if you have concerns about this. If someone is using mediation to delay or to gain another advantage, please let me know. Some people report coming to mediation increases their risk of further abuse. Also know that we can stop at any time for any reason. We need for you to be able to participate in negotiations on a reasonably equal footing with the other party. If we are in doubt, we will take it confidentially to a committee to ensure everyone is safe and whether your dispute is appropriate for mediation. Violence and child abuse cannot be resolved by mediation.</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5</a:t>
            </a:fld>
            <a:endParaRPr lang="en-US"/>
          </a:p>
        </p:txBody>
      </p:sp>
    </p:spTree>
    <p:extLst>
      <p:ext uri="{BB962C8B-B14F-4D97-AF65-F5344CB8AC3E}">
        <p14:creationId xmlns:p14="http://schemas.microsoft.com/office/powerpoint/2010/main" val="169757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Mediating a settlement after separation</a:t>
            </a:r>
            <a:r>
              <a:rPr lang="en-US" baseline="0" dirty="0" smtClean="0"/>
              <a:t> or divorce is an active process in which the mediator helps you identify all the issues that need to be covered in your agreement. Your mediator will help you work out what it costs to live apart, an, using that information together with your current income , help you determine the amount and duration of financial support the children, or perhaps one of yourselves may need. We will help you identify all of your assets, work out their value and help you to divide them fairly. We will also help you make a plan for future parenting decisions…One spouse should not win at the expense of the other. We provide you with the opportunity to negotiate reciprocally beneficial terms in total privacy. The process is a joint search for a reasonable solution; so neither partner can gain at the other’s expense. Resolutions of problems between separating couples will lead to a settlement created and accepted by both. You control the decisions that affect your own lives… We ask that you share in the fees in a way that is appropriate to your situation, bearing in mind that the mediator is working for both of you…Mediation takes less time for those without children.</a:t>
            </a:r>
            <a:r>
              <a:rPr lang="en-US" dirty="0" smtClean="0"/>
              <a:t>“</a:t>
            </a:r>
          </a:p>
          <a:p>
            <a:r>
              <a:rPr lang="en-US" dirty="0" smtClean="0"/>
              <a:t>This information is courtesy</a:t>
            </a:r>
            <a:r>
              <a:rPr lang="en-US" baseline="0" dirty="0" smtClean="0"/>
              <a:t> of </a:t>
            </a:r>
            <a:r>
              <a:rPr lang="en-US" dirty="0" smtClean="0"/>
              <a:t>John Haynes, PhD</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6</a:t>
            </a:fld>
            <a:endParaRPr lang="en-US"/>
          </a:p>
        </p:txBody>
      </p:sp>
    </p:spTree>
    <p:extLst>
      <p:ext uri="{BB962C8B-B14F-4D97-AF65-F5344CB8AC3E}">
        <p14:creationId xmlns:p14="http://schemas.microsoft.com/office/powerpoint/2010/main" val="2939378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Both parties are likely to feel badly. They may be in the phase where they are judging their ex. “You are not feeling badly enough.” “You are over reacting to this!”</a:t>
            </a:r>
          </a:p>
          <a:p>
            <a:r>
              <a:rPr lang="en-US" sz="1200" kern="1200" dirty="0" smtClean="0">
                <a:solidFill>
                  <a:schemeClr val="tx1"/>
                </a:solidFill>
                <a:effectLst/>
                <a:latin typeface="+mn-lt"/>
                <a:ea typeface="+mn-ea"/>
                <a:cs typeface="+mn-cs"/>
              </a:rPr>
              <a:t>The pain of the situation is palpable. It hurts too much to be together and both parties wish they had more space apart. We are reminded that it is an emotional decision as much as it is a legal one.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Ask yourself if you are ready for mediation. </a:t>
            </a:r>
          </a:p>
          <a:p>
            <a:endParaRPr lang="en-US" dirty="0" smtClean="0"/>
          </a:p>
          <a:p>
            <a:r>
              <a:rPr lang="en-US" dirty="0" smtClean="0"/>
              <a:t>Let’s agree to be honest with one another. </a:t>
            </a:r>
          </a:p>
          <a:p>
            <a:endParaRPr lang="en-US" dirty="0" smtClean="0"/>
          </a:p>
          <a:p>
            <a:r>
              <a:rPr lang="en-US" dirty="0" smtClean="0"/>
              <a:t>Acknowledge it can be really tough for a lot of people, despite the best intentions.</a:t>
            </a:r>
            <a:r>
              <a:rPr lang="en-US" baseline="0" dirty="0" smtClean="0"/>
              <a:t> </a:t>
            </a:r>
            <a:r>
              <a:rPr lang="en-US" dirty="0" smtClean="0"/>
              <a:t>There is still pain. No pain is not an option. I’ve had people tell me they want to do this unless there is pain involved. They were pain avoidant</a:t>
            </a:r>
            <a:r>
              <a:rPr lang="en-US" baseline="0" dirty="0" smtClean="0"/>
              <a:t> instead of realizing that the pain is part of it. The process of mediation is to talk it through in an environment that “gets it.” We work on win-win solutions and </a:t>
            </a:r>
            <a:r>
              <a:rPr lang="en-US" baseline="0" dirty="0" smtClean="0"/>
              <a:t>Nash Equilibriums- </a:t>
            </a:r>
            <a:r>
              <a:rPr lang="en-US" baseline="0" dirty="0" smtClean="0"/>
              <a:t>the highest good for all involved. No one deviates from this because any change would be a step down.</a:t>
            </a:r>
          </a:p>
          <a:p>
            <a:endParaRPr lang="en-US" baseline="0" dirty="0" smtClean="0"/>
          </a:p>
          <a:p>
            <a:r>
              <a:rPr lang="en-US" baseline="0" dirty="0" smtClean="0"/>
              <a:t>Some people have expressed concern that they will end up destitute or that they will lose friends and family. Some people play the innocent victim role or have righteous indignation and escalate the drama needlessly. Wishing things were different than they are tends to increase suffering. Talking to people in a way that throws your ex under the bus, blames and judges, simply creates drama.</a:t>
            </a:r>
          </a:p>
        </p:txBody>
      </p:sp>
      <p:sp>
        <p:nvSpPr>
          <p:cNvPr id="4" name="Slide Number Placeholder 3"/>
          <p:cNvSpPr>
            <a:spLocks noGrp="1"/>
          </p:cNvSpPr>
          <p:nvPr>
            <p:ph type="sldNum" sz="quarter" idx="10"/>
          </p:nvPr>
        </p:nvSpPr>
        <p:spPr/>
        <p:txBody>
          <a:bodyPr/>
          <a:lstStyle/>
          <a:p>
            <a:fld id="{A06E633B-7356-467E-9EE2-9C90B24CADEB}" type="slidenum">
              <a:rPr lang="en-US" smtClean="0"/>
              <a:t>7</a:t>
            </a:fld>
            <a:endParaRPr lang="en-US"/>
          </a:p>
        </p:txBody>
      </p:sp>
    </p:spTree>
    <p:extLst>
      <p:ext uri="{BB962C8B-B14F-4D97-AF65-F5344CB8AC3E}">
        <p14:creationId xmlns:p14="http://schemas.microsoft.com/office/powerpoint/2010/main" val="1913140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see that you cover everything and will go into</a:t>
            </a:r>
            <a:r>
              <a:rPr lang="en-US" baseline="0" dirty="0" smtClean="0"/>
              <a:t> each are  in great detail. We will try and deal with the conflict between you, and obviously there is some conflict or we would not be here. I will help you make that conflict productive rather than destructive by keeping a focus on the tasks. We will be looking to the future for each of you, not at the past. I will not tell you what to do. It must be an agreement that you have considered for yourselves.</a:t>
            </a:r>
          </a:p>
          <a:p>
            <a:endParaRPr lang="en-US" baseline="0" dirty="0" smtClean="0"/>
          </a:p>
          <a:p>
            <a:r>
              <a:rPr lang="en-US" dirty="0" smtClean="0"/>
              <a:t>There are so many emotions and they come and go quickly.</a:t>
            </a:r>
            <a:r>
              <a:rPr lang="en-US" baseline="0" dirty="0" smtClean="0"/>
              <a:t> Please try to just feel them and let them evaporate. Dwelling on them doesn’t seem to help. Avoiding them just delays the inevitable.</a:t>
            </a:r>
          </a:p>
          <a:p>
            <a:endParaRPr lang="en-US" baseline="0" dirty="0" smtClean="0"/>
          </a:p>
          <a:p>
            <a:r>
              <a:rPr lang="en-US" baseline="0" dirty="0" smtClean="0"/>
              <a:t>Some days it might feel like a minefield. With better communication, your former partner can let you know where the mines are and together you can navigate it successfully.</a:t>
            </a:r>
            <a:endParaRPr lang="en-US" dirty="0"/>
          </a:p>
        </p:txBody>
      </p:sp>
      <p:sp>
        <p:nvSpPr>
          <p:cNvPr id="4" name="Slide Number Placeholder 3"/>
          <p:cNvSpPr>
            <a:spLocks noGrp="1"/>
          </p:cNvSpPr>
          <p:nvPr>
            <p:ph type="sldNum" sz="quarter" idx="10"/>
          </p:nvPr>
        </p:nvSpPr>
        <p:spPr/>
        <p:txBody>
          <a:bodyPr/>
          <a:lstStyle/>
          <a:p>
            <a:fld id="{A06E633B-7356-467E-9EE2-9C90B24CADEB}" type="slidenum">
              <a:rPr lang="en-US" smtClean="0"/>
              <a:t>8</a:t>
            </a:fld>
            <a:endParaRPr lang="en-US"/>
          </a:p>
        </p:txBody>
      </p:sp>
    </p:spTree>
    <p:extLst>
      <p:ext uri="{BB962C8B-B14F-4D97-AF65-F5344CB8AC3E}">
        <p14:creationId xmlns:p14="http://schemas.microsoft.com/office/powerpoint/2010/main" val="2988365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continue mediation when one spouse defines the terms of the discussion is</a:t>
            </a:r>
            <a:r>
              <a:rPr lang="en-US" baseline="0" dirty="0" smtClean="0"/>
              <a:t> to allow that person to manipulate the mediation for his or her own interest. This is a misuse of power and will not be allowed. Refusal to complete a budget means you could be agreeing to give more than you can truly afford. I will not allow you to reach a decision without the facts.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Has your partner ever damaged or destroyed any of your belongings, or hurt any of your pets? Do you have concerns about your partner’s use of alcohol or other drugs? Do you have concerns about mental health problems? Are there</a:t>
            </a:r>
            <a:r>
              <a:rPr lang="en-US" baseline="0" dirty="0" smtClean="0"/>
              <a:t> any hidden agendas I should know about?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Some couples write their</a:t>
            </a:r>
            <a:r>
              <a:rPr lang="en-US" baseline="0" dirty="0" smtClean="0"/>
              <a:t> children’s rights into the memo of understanding. Remember that they have a right to adequate food, clothing and shelter, emotional and physical safety, stability and security, feel loved by you both, know and be cared for by both, develop independent and meaningful relationships with each, have frequent and continual contact with both, be treated with respect as a human being, so we will foster the love, affection and respect of our children for each parent and cooperate with each other to make decisions, consulting with the children when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You’ll be walking through the minefield of money, kids, future, security, safety, identity, a new life, grieving the past and plain old-fashioned mourning. For many couples there will be tears and laughter, what if questions, self</a:t>
            </a:r>
            <a:r>
              <a:rPr lang="en-US" baseline="0" dirty="0" smtClean="0"/>
              <a:t> searching, wondering what this will mean for you and your future, not knowing when to let go or release. You don’t have to do it perfectly, we will honor it all and you will make mistakes. I just ask that you be real, authentic as you write the next chapter of your life. Remember that you are in control of the next chapter, your response and what you create for yourself.</a:t>
            </a:r>
          </a:p>
        </p:txBody>
      </p:sp>
      <p:sp>
        <p:nvSpPr>
          <p:cNvPr id="4" name="Slide Number Placeholder 3"/>
          <p:cNvSpPr>
            <a:spLocks noGrp="1"/>
          </p:cNvSpPr>
          <p:nvPr>
            <p:ph type="sldNum" sz="quarter" idx="10"/>
          </p:nvPr>
        </p:nvSpPr>
        <p:spPr/>
        <p:txBody>
          <a:bodyPr/>
          <a:lstStyle/>
          <a:p>
            <a:fld id="{A06E633B-7356-467E-9EE2-9C90B24CADEB}" type="slidenum">
              <a:rPr lang="en-US" smtClean="0"/>
              <a:t>9</a:t>
            </a:fld>
            <a:endParaRPr lang="en-US"/>
          </a:p>
        </p:txBody>
      </p:sp>
    </p:spTree>
    <p:extLst>
      <p:ext uri="{BB962C8B-B14F-4D97-AF65-F5344CB8AC3E}">
        <p14:creationId xmlns:p14="http://schemas.microsoft.com/office/powerpoint/2010/main" val="4265740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60F381-ABC0-4790-B1A9-AA879C5C3E53}"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B22F8-96B0-4CD1-82A7-D220B81E34B3}"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19488-8B73-40DF-AEEC-16A50BBEB816}"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5DBED-02A5-4539-9FEE-DD9F6D9D89F2}"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B0BFB-84B3-427A-A246-0BFC4C8F9D8B}"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08BB5-7E8C-4653-91B6-31D14B0FBF8D}"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E4E59-4FFB-4D2C-BE90-82A396FD83AC}"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9E2854-31F6-4D90-BA1E-2D39625EA473}"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23049-C02F-4324-9B25-FD6FD5A0AC5D}"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FBB76-9EBC-496D-A8C0-6427C2431EF3}" type="datetime1">
              <a:rPr lang="en-US" smtClean="0"/>
              <a:t>3/28/2017</a:t>
            </a:fld>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65E196-C9AC-4ED2-99AE-EECAD21821D4}" type="datetime1">
              <a:rPr lang="en-US" smtClean="0"/>
              <a:t>3/28/2017</a:t>
            </a:fld>
            <a:endParaRPr lang="en-US" dirty="0"/>
          </a:p>
        </p:txBody>
      </p:sp>
      <p:sp>
        <p:nvSpPr>
          <p:cNvPr id="6" name="Footer Placeholder 5"/>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BDBEC5-E7C0-46AF-8BAE-DBB172FE24AE}" type="datetime1">
              <a:rPr lang="en-US" smtClean="0"/>
              <a:t>3/28/2017</a:t>
            </a:fld>
            <a:endParaRPr lang="en-US" dirty="0"/>
          </a:p>
        </p:txBody>
      </p:sp>
      <p:sp>
        <p:nvSpPr>
          <p:cNvPr id="8" name="Footer Placeholder 7"/>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19CC2E-6C6D-4F98-B02B-795D61B8309D}" type="datetime1">
              <a:rPr lang="en-US" smtClean="0"/>
              <a:t>3/28/2017</a:t>
            </a:fld>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C68F3-A931-4D84-A2EA-3F2EBD633E6D}" type="datetime1">
              <a:rPr lang="en-US" smtClean="0"/>
              <a:t>3/28/2017</a:t>
            </a:fld>
            <a:endParaRPr lang="en-US" dirty="0"/>
          </a:p>
        </p:txBody>
      </p:sp>
      <p:sp>
        <p:nvSpPr>
          <p:cNvPr id="3" name="Footer Placeholder 2"/>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162DE-85B4-4F14-958B-C156C7049E9E}" type="datetime1">
              <a:rPr lang="en-US" smtClean="0"/>
              <a:t>3/28/2017</a:t>
            </a:fld>
            <a:endParaRPr lang="en-US" dirty="0"/>
          </a:p>
        </p:txBody>
      </p:sp>
      <p:sp>
        <p:nvSpPr>
          <p:cNvPr id="6" name="Footer Placeholder 5"/>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E1F07-28FD-4977-9063-6A869959870C}" type="datetime1">
              <a:rPr lang="en-US" smtClean="0"/>
              <a:t>3/28/2017</a:t>
            </a:fld>
            <a:endParaRPr lang="en-US" dirty="0"/>
          </a:p>
        </p:txBody>
      </p:sp>
      <p:sp>
        <p:nvSpPr>
          <p:cNvPr id="6" name="Footer Placeholder 5"/>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EF4993-46F2-4BD5-BDBB-34317357E916}" type="datetime1">
              <a:rPr lang="en-US" smtClean="0"/>
              <a:t>3/28/2017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Boice Mediation</a:t>
            </a:r>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Title 5"/>
          <p:cNvSpPr>
            <a:spLocks noGrp="1"/>
          </p:cNvSpPr>
          <p:nvPr>
            <p:ph type="ctrTitle"/>
          </p:nvPr>
        </p:nvSpPr>
        <p:spPr>
          <a:xfrm rot="10039945" flipV="1">
            <a:off x="1442664" y="2298043"/>
            <a:ext cx="7766936" cy="1779461"/>
          </a:xfrm>
        </p:spPr>
        <p:txBody>
          <a:bodyPr/>
          <a:lstStyle/>
          <a:p>
            <a:r>
              <a:rPr lang="en-US" dirty="0" smtClean="0"/>
              <a:t>Divorce Mediation</a:t>
            </a:r>
            <a:endParaRPr lang="en-US" dirty="0"/>
          </a:p>
        </p:txBody>
      </p:sp>
    </p:spTree>
    <p:extLst>
      <p:ext uri="{BB962C8B-B14F-4D97-AF65-F5344CB8AC3E}">
        <p14:creationId xmlns:p14="http://schemas.microsoft.com/office/powerpoint/2010/main" val="3960021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Litigation or Mediation</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Litigation costs</a:t>
            </a:r>
          </a:p>
          <a:p>
            <a:r>
              <a:rPr lang="en-US" dirty="0" smtClean="0"/>
              <a:t>Retainer fee and court costs</a:t>
            </a:r>
          </a:p>
          <a:p>
            <a:r>
              <a:rPr lang="en-US" dirty="0" smtClean="0"/>
              <a:t>Phone calls and emails-hourly cost</a:t>
            </a:r>
          </a:p>
          <a:p>
            <a:r>
              <a:rPr lang="en-US" dirty="0" smtClean="0"/>
              <a:t>Getting information from your lawyer</a:t>
            </a:r>
          </a:p>
          <a:p>
            <a:r>
              <a:rPr lang="en-US" dirty="0" smtClean="0"/>
              <a:t>Trying to get a response from your lawyer</a:t>
            </a:r>
          </a:p>
          <a:p>
            <a:r>
              <a:rPr lang="en-US" dirty="0" smtClean="0"/>
              <a:t>More likely to end up acrimonious due to predictable miscommunication</a:t>
            </a:r>
          </a:p>
          <a:p>
            <a:r>
              <a:rPr lang="en-US" dirty="0" smtClean="0"/>
              <a:t>No new skills developed to deal with future conflict</a:t>
            </a:r>
          </a:p>
          <a:p>
            <a:r>
              <a:rPr lang="en-US" dirty="0" smtClean="0"/>
              <a:t>Likely to go back to court in future</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smtClean="0"/>
              <a:t>Mediation costs</a:t>
            </a:r>
          </a:p>
          <a:p>
            <a:r>
              <a:rPr lang="en-US" dirty="0" smtClean="0"/>
              <a:t>One person’s hourly fee shared by both- stop at any time</a:t>
            </a:r>
          </a:p>
          <a:p>
            <a:r>
              <a:rPr lang="en-US" dirty="0" smtClean="0"/>
              <a:t>You retain control over your decision via negotiation</a:t>
            </a:r>
          </a:p>
          <a:p>
            <a:r>
              <a:rPr lang="en-US" dirty="0" smtClean="0"/>
              <a:t>Responsive to calls, emails</a:t>
            </a:r>
          </a:p>
          <a:p>
            <a:r>
              <a:rPr lang="en-US" dirty="0" smtClean="0"/>
              <a:t>Mini legal center for you to do your own legal research and save yourself money</a:t>
            </a:r>
          </a:p>
          <a:p>
            <a:r>
              <a:rPr lang="en-US" dirty="0" smtClean="0"/>
              <a:t>New skills and experience using those skills with your newly improved future co-parent</a:t>
            </a:r>
            <a:endParaRPr lang="en-US" dirty="0"/>
          </a:p>
        </p:txBody>
      </p:sp>
      <p:sp>
        <p:nvSpPr>
          <p:cNvPr id="5" name="Footer Placeholder 4"/>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10</a:t>
            </a:fld>
            <a:endParaRPr lang="en-US" dirty="0"/>
          </a:p>
        </p:txBody>
      </p:sp>
    </p:spTree>
    <p:extLst>
      <p:ext uri="{BB962C8B-B14F-4D97-AF65-F5344CB8AC3E}">
        <p14:creationId xmlns:p14="http://schemas.microsoft.com/office/powerpoint/2010/main" val="3106977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We Change Our Mind?</a:t>
            </a:r>
            <a:endParaRPr lang="en-US" dirty="0"/>
          </a:p>
        </p:txBody>
      </p:sp>
      <p:sp>
        <p:nvSpPr>
          <p:cNvPr id="3" name="Content Placeholder 2"/>
          <p:cNvSpPr>
            <a:spLocks noGrp="1"/>
          </p:cNvSpPr>
          <p:nvPr>
            <p:ph idx="1"/>
          </p:nvPr>
        </p:nvSpPr>
        <p:spPr/>
        <p:txBody>
          <a:bodyPr/>
          <a:lstStyle/>
          <a:p>
            <a:r>
              <a:rPr lang="en-US" dirty="0" smtClean="0"/>
              <a:t>At any point, you can go back to litigation</a:t>
            </a:r>
          </a:p>
          <a:p>
            <a:r>
              <a:rPr lang="en-US" dirty="0" smtClean="0"/>
              <a:t>At any point, you can stop or pause the process</a:t>
            </a:r>
          </a:p>
          <a:p>
            <a:r>
              <a:rPr lang="en-US" dirty="0" smtClean="0"/>
              <a:t>At any point, you can choose to work it out, if you so decide</a:t>
            </a:r>
          </a:p>
          <a:p>
            <a:r>
              <a:rPr lang="en-US" dirty="0" smtClean="0"/>
              <a:t>You are in control of the pace, the direction </a:t>
            </a:r>
          </a:p>
          <a:p>
            <a:r>
              <a:rPr lang="en-US" dirty="0" smtClean="0"/>
              <a:t>We are simply in charge of the process or the “how” of talking it through- you make the decisions</a:t>
            </a:r>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53294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Does it Cost?</a:t>
            </a:r>
            <a:endParaRPr lang="en-US" dirty="0"/>
          </a:p>
        </p:txBody>
      </p:sp>
      <p:sp>
        <p:nvSpPr>
          <p:cNvPr id="3" name="Content Placeholder 2"/>
          <p:cNvSpPr>
            <a:spLocks noGrp="1"/>
          </p:cNvSpPr>
          <p:nvPr>
            <p:ph idx="1"/>
          </p:nvPr>
        </p:nvSpPr>
        <p:spPr/>
        <p:txBody>
          <a:bodyPr/>
          <a:lstStyle/>
          <a:p>
            <a:r>
              <a:rPr lang="en-US" dirty="0" smtClean="0"/>
              <a:t>There is an hourly fee. You’ll see this on the form entitled, “Agreement to mediate.”</a:t>
            </a:r>
          </a:p>
          <a:p>
            <a:r>
              <a:rPr lang="en-US" dirty="0" smtClean="0"/>
              <a:t>If you are able to talk things out ahead of time, have ideas for how it will work and agree on those, let me know. It will save you time and therefore save you money. </a:t>
            </a:r>
          </a:p>
          <a:p>
            <a:r>
              <a:rPr lang="en-US" dirty="0" smtClean="0"/>
              <a:t>NOTE: Some people go so fast that they neglect parts of the process that are necessary. I want you to be efficient </a:t>
            </a:r>
            <a:r>
              <a:rPr lang="en-US" i="1" u="sng" dirty="0" smtClean="0"/>
              <a:t>and</a:t>
            </a:r>
            <a:r>
              <a:rPr lang="en-US" dirty="0" smtClean="0"/>
              <a:t> have the best quality possible, as well.</a:t>
            </a:r>
          </a:p>
          <a:p>
            <a:r>
              <a:rPr lang="en-US" dirty="0" smtClean="0"/>
              <a:t>I will provide e-mailed summaries of my understanding of what we discussed and what actions steps you agreed on for the next time together.</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668075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Meet with the mediator and talk about schedule of time spent with kids</a:t>
            </a:r>
          </a:p>
          <a:p>
            <a:r>
              <a:rPr lang="en-US" dirty="0" smtClean="0"/>
              <a:t>Talk about the budget, assets, liabilities- Please note that there are tradeoffs throughout and that the numbers you provide must be inspected/reviewed</a:t>
            </a:r>
          </a:p>
          <a:p>
            <a:r>
              <a:rPr lang="en-US" dirty="0" smtClean="0"/>
              <a:t>Talk about retirement and insurance</a:t>
            </a:r>
          </a:p>
          <a:p>
            <a:r>
              <a:rPr lang="en-US" dirty="0" smtClean="0"/>
              <a:t>Talk about money changing hands</a:t>
            </a:r>
          </a:p>
          <a:p>
            <a:r>
              <a:rPr lang="en-US" dirty="0" smtClean="0"/>
              <a:t>Once a preliminary agreement is made- each party takes to their own lawyer to ensure you are protected</a:t>
            </a:r>
          </a:p>
          <a:p>
            <a:r>
              <a:rPr lang="en-US" dirty="0" smtClean="0"/>
              <a:t>Renegotiate, as needed, those points suggested by your lawyer</a:t>
            </a:r>
          </a:p>
          <a:p>
            <a:r>
              <a:rPr lang="en-US" dirty="0" smtClean="0"/>
              <a:t>Take back to lawyer, then renegotiate (repeat if necessary)</a:t>
            </a:r>
          </a:p>
          <a:p>
            <a:r>
              <a:rPr lang="en-US" dirty="0" smtClean="0"/>
              <a:t>Send to lawyer to do final write up, then send to judge</a:t>
            </a:r>
          </a:p>
          <a:p>
            <a:r>
              <a:rPr lang="en-US" dirty="0" smtClean="0"/>
              <a:t>Wait for divorce to be final</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045918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Expectations</a:t>
            </a:r>
            <a:endParaRPr lang="en-US" dirty="0"/>
          </a:p>
        </p:txBody>
      </p:sp>
      <p:sp>
        <p:nvSpPr>
          <p:cNvPr id="3" name="Content Placeholder 2"/>
          <p:cNvSpPr>
            <a:spLocks noGrp="1"/>
          </p:cNvSpPr>
          <p:nvPr>
            <p:ph idx="1"/>
          </p:nvPr>
        </p:nvSpPr>
        <p:spPr/>
        <p:txBody>
          <a:bodyPr/>
          <a:lstStyle/>
          <a:p>
            <a:r>
              <a:rPr lang="en-US" dirty="0" smtClean="0"/>
              <a:t>Some people expect it to be done in two months and are disappointed that it took so long.</a:t>
            </a:r>
          </a:p>
          <a:p>
            <a:r>
              <a:rPr lang="en-US" dirty="0" smtClean="0"/>
              <a:t>Other people have it last nearly two years due to delay after delay.</a:t>
            </a:r>
          </a:p>
          <a:p>
            <a:r>
              <a:rPr lang="en-US" dirty="0" smtClean="0"/>
              <a:t>Talk it through with your mediator- what time frame you prefer and the complexity of your situation</a:t>
            </a:r>
          </a:p>
          <a:p>
            <a:r>
              <a:rPr lang="en-US" dirty="0" smtClean="0"/>
              <a:t>Formulas and calculators</a:t>
            </a:r>
          </a:p>
          <a:p>
            <a:r>
              <a:rPr lang="en-US" dirty="0" smtClean="0"/>
              <a:t>If you have all your financial numbers ready to be verified right now, know what you want and agree on all of this and on time with the children, you will likely go significantly faster than average in your negotiations. </a:t>
            </a:r>
          </a:p>
          <a:p>
            <a:r>
              <a:rPr lang="en-US" dirty="0" smtClean="0"/>
              <a:t>This will save you time and money.</a:t>
            </a:r>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360786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 to Avoid</a:t>
            </a:r>
            <a:endParaRPr lang="en-US" dirty="0"/>
          </a:p>
        </p:txBody>
      </p:sp>
      <p:sp>
        <p:nvSpPr>
          <p:cNvPr id="3" name="Content Placeholder 2"/>
          <p:cNvSpPr>
            <a:spLocks noGrp="1"/>
          </p:cNvSpPr>
          <p:nvPr>
            <p:ph idx="1"/>
          </p:nvPr>
        </p:nvSpPr>
        <p:spPr/>
        <p:txBody>
          <a:bodyPr/>
          <a:lstStyle/>
          <a:p>
            <a:r>
              <a:rPr lang="en-US" dirty="0" smtClean="0"/>
              <a:t>Comparing your situation to your friend’s situation</a:t>
            </a:r>
          </a:p>
          <a:p>
            <a:r>
              <a:rPr lang="en-US" dirty="0" smtClean="0"/>
              <a:t>Lying</a:t>
            </a:r>
          </a:p>
          <a:p>
            <a:r>
              <a:rPr lang="en-US" dirty="0" smtClean="0"/>
              <a:t>Trying to power play </a:t>
            </a:r>
          </a:p>
          <a:p>
            <a:r>
              <a:rPr lang="en-US" dirty="0" smtClean="0"/>
              <a:t>Trying to “just be done with it” and going too quickly</a:t>
            </a:r>
          </a:p>
          <a:p>
            <a:r>
              <a:rPr lang="en-US" dirty="0" smtClean="0"/>
              <a:t>Putting the kids in the middle</a:t>
            </a:r>
          </a:p>
          <a:p>
            <a:r>
              <a:rPr lang="en-US" dirty="0" smtClean="0"/>
              <a:t>Calling CPS to gain leverage</a:t>
            </a:r>
          </a:p>
          <a:p>
            <a:r>
              <a:rPr lang="en-US" dirty="0" smtClean="0"/>
              <a:t>Not asking for help</a:t>
            </a:r>
          </a:p>
          <a:p>
            <a:r>
              <a:rPr lang="en-US" dirty="0" smtClean="0"/>
              <a:t>Not thinking of the future</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58363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Samples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Money</a:t>
            </a:r>
          </a:p>
          <a:p>
            <a:r>
              <a:rPr lang="en-US" dirty="0" smtClean="0"/>
              <a:t>Each Keep their own retirement/pension/401k since they are nearly equal</a:t>
            </a:r>
          </a:p>
          <a:p>
            <a:r>
              <a:rPr lang="en-US" dirty="0" smtClean="0"/>
              <a:t>We make roughly the same amount each year, so no spousal support and no child support since we are each spending 50% of the time with the kids</a:t>
            </a:r>
          </a:p>
          <a:p>
            <a:r>
              <a:rPr lang="en-US" dirty="0" smtClean="0"/>
              <a:t>We’ll value your business, reappraise the house and you’ll return to full time work at your full potential earnings</a:t>
            </a:r>
          </a:p>
          <a:p>
            <a:endParaRPr lang="en-US" dirty="0" smtClean="0"/>
          </a:p>
          <a:p>
            <a:pPr marL="0" indent="0">
              <a:buNone/>
            </a:pPr>
            <a:r>
              <a:rPr lang="en-US" dirty="0" smtClean="0"/>
              <a:t>Kids</a:t>
            </a:r>
          </a:p>
          <a:p>
            <a:r>
              <a:rPr lang="en-US" dirty="0" smtClean="0"/>
              <a:t>Week by week we spend with the kids</a:t>
            </a:r>
          </a:p>
          <a:p>
            <a:r>
              <a:rPr lang="en-US" dirty="0" smtClean="0"/>
              <a:t>I have them all week except Wednesday evening and weekends</a:t>
            </a:r>
          </a:p>
          <a:p>
            <a:r>
              <a:rPr lang="en-US" dirty="0" smtClean="0"/>
              <a:t>I have them year round and you have them all summer and week long breaks</a:t>
            </a:r>
          </a:p>
          <a:p>
            <a:r>
              <a:rPr lang="en-US" dirty="0" smtClean="0"/>
              <a:t>I have them during the day in summer and you have them after 2pm every day</a:t>
            </a:r>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175217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 Next Steps to Consider</a:t>
            </a:r>
            <a:endParaRPr lang="en-US" dirty="0"/>
          </a:p>
        </p:txBody>
      </p:sp>
      <p:sp>
        <p:nvSpPr>
          <p:cNvPr id="3" name="Content Placeholder 2"/>
          <p:cNvSpPr>
            <a:spLocks noGrp="1"/>
          </p:cNvSpPr>
          <p:nvPr>
            <p:ph idx="1"/>
          </p:nvPr>
        </p:nvSpPr>
        <p:spPr/>
        <p:txBody>
          <a:bodyPr/>
          <a:lstStyle/>
          <a:p>
            <a:r>
              <a:rPr lang="en-US" dirty="0" smtClean="0"/>
              <a:t>What is your goal of parenting after separation?</a:t>
            </a:r>
          </a:p>
          <a:p>
            <a:r>
              <a:rPr lang="en-US" dirty="0" smtClean="0"/>
              <a:t>On what basis will you make decisions for: education, </a:t>
            </a:r>
            <a:r>
              <a:rPr lang="en-US" dirty="0" smtClean="0"/>
              <a:t>extracurricular, </a:t>
            </a:r>
            <a:r>
              <a:rPr lang="en-US" dirty="0" smtClean="0"/>
              <a:t>sports and hobbies, religious upbringing, consistency in rules between homes, consistent positive talk about other spouse, missed visits, paying for expenses, changes as the children age, step parenting, parent meetings, payment changes</a:t>
            </a:r>
          </a:p>
          <a:p>
            <a:r>
              <a:rPr lang="en-US" dirty="0" smtClean="0"/>
              <a:t>What interests will you consider when making decisions about time spent with your children: Weekends/weekdays, school vacations, which holidays with whom for what part, special agreements for pick up and return, sick days</a:t>
            </a:r>
          </a:p>
          <a:p>
            <a:r>
              <a:rPr lang="en-US" dirty="0" smtClean="0"/>
              <a:t>Payment for college</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329574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Next steps</a:t>
            </a:r>
          </a:p>
          <a:p>
            <a:r>
              <a:rPr lang="en-US" dirty="0" smtClean="0"/>
              <a:t>Call Michelle at 544-5342 to schedule an initial appointment for mediation</a:t>
            </a:r>
          </a:p>
          <a:p>
            <a:r>
              <a:rPr lang="en-US" dirty="0" smtClean="0"/>
              <a:t>Read the blog</a:t>
            </a:r>
          </a:p>
          <a:p>
            <a:r>
              <a:rPr lang="en-US" dirty="0" smtClean="0"/>
              <a:t>Read the website</a:t>
            </a:r>
          </a:p>
          <a:p>
            <a:r>
              <a:rPr lang="en-US" dirty="0" smtClean="0"/>
              <a:t>Gather your financial information and organize it in files and bring it with you</a:t>
            </a:r>
          </a:p>
          <a:p>
            <a:r>
              <a:rPr lang="en-US" dirty="0" smtClean="0"/>
              <a:t>Ask for financial information that is not at your fingertips</a:t>
            </a:r>
          </a:p>
          <a:p>
            <a:r>
              <a:rPr lang="en-US" dirty="0" smtClean="0"/>
              <a:t>Last two years of taxes and last two paystubs</a:t>
            </a:r>
          </a:p>
          <a:p>
            <a:r>
              <a:rPr lang="en-US" dirty="0" smtClean="0"/>
              <a:t>Consider a lawyer to review your draft memo of understanding</a:t>
            </a:r>
          </a:p>
          <a:p>
            <a:r>
              <a:rPr lang="en-US" dirty="0" smtClean="0"/>
              <a:t>Sign the Agreement to Mediate</a:t>
            </a:r>
          </a:p>
          <a:p>
            <a:r>
              <a:rPr lang="en-US" dirty="0" smtClean="0"/>
              <a:t>Call a counselor to work through the grieving process</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773211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Choose Mediation?</a:t>
            </a:r>
            <a:endParaRPr lang="en-US" dirty="0"/>
          </a:p>
        </p:txBody>
      </p:sp>
      <p:sp>
        <p:nvSpPr>
          <p:cNvPr id="3" name="Content Placeholder 2"/>
          <p:cNvSpPr>
            <a:spLocks noGrp="1"/>
          </p:cNvSpPr>
          <p:nvPr>
            <p:ph idx="1"/>
          </p:nvPr>
        </p:nvSpPr>
        <p:spPr/>
        <p:txBody>
          <a:bodyPr/>
          <a:lstStyle/>
          <a:p>
            <a:pPr marL="0" indent="0">
              <a:buNone/>
            </a:pPr>
            <a:r>
              <a:rPr lang="en-US" dirty="0" smtClean="0"/>
              <a:t>What is Mediation?</a:t>
            </a:r>
          </a:p>
          <a:p>
            <a:r>
              <a:rPr lang="en-US" dirty="0" smtClean="0"/>
              <a:t>Benefits the children</a:t>
            </a:r>
          </a:p>
          <a:p>
            <a:r>
              <a:rPr lang="en-US" dirty="0" smtClean="0"/>
              <a:t>Non Adversarial</a:t>
            </a:r>
          </a:p>
          <a:p>
            <a:r>
              <a:rPr lang="en-US" dirty="0" smtClean="0"/>
              <a:t>Private</a:t>
            </a:r>
          </a:p>
          <a:p>
            <a:r>
              <a:rPr lang="en-US" dirty="0" smtClean="0"/>
              <a:t>Efficient</a:t>
            </a:r>
          </a:p>
          <a:p>
            <a:r>
              <a:rPr lang="en-US" dirty="0" smtClean="0"/>
              <a:t>Less  Costly</a:t>
            </a:r>
          </a:p>
          <a:p>
            <a:r>
              <a:rPr lang="en-US" dirty="0" smtClean="0"/>
              <a:t>Faster</a:t>
            </a:r>
          </a:p>
          <a:p>
            <a:pPr marL="0" indent="0">
              <a:buNone/>
            </a:pPr>
            <a:endParaRPr lang="en-US" dirty="0" smtClean="0"/>
          </a:p>
          <a:p>
            <a:pPr marL="0" indent="0">
              <a:buNone/>
            </a:pPr>
            <a:r>
              <a:rPr lang="en-US" dirty="0" smtClean="0"/>
              <a:t>Please read the notes section for a fuller explanation</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707984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Mediation</a:t>
            </a:r>
            <a:endParaRPr lang="en-US" dirty="0"/>
          </a:p>
        </p:txBody>
      </p:sp>
      <p:sp>
        <p:nvSpPr>
          <p:cNvPr id="3" name="Content Placeholder 2"/>
          <p:cNvSpPr>
            <a:spLocks noGrp="1"/>
          </p:cNvSpPr>
          <p:nvPr>
            <p:ph idx="1"/>
          </p:nvPr>
        </p:nvSpPr>
        <p:spPr>
          <a:xfrm>
            <a:off x="829734" y="2160589"/>
            <a:ext cx="8596668" cy="3880773"/>
          </a:xfrm>
        </p:spPr>
        <p:txBody>
          <a:bodyPr/>
          <a:lstStyle/>
          <a:p>
            <a:r>
              <a:rPr lang="en-US" dirty="0" smtClean="0"/>
              <a:t>Emotional Benefits</a:t>
            </a:r>
          </a:p>
          <a:p>
            <a:r>
              <a:rPr lang="en-US" dirty="0" smtClean="0"/>
              <a:t>Affect the children</a:t>
            </a:r>
          </a:p>
          <a:p>
            <a:r>
              <a:rPr lang="en-US" dirty="0" smtClean="0"/>
              <a:t>Affect family</a:t>
            </a:r>
          </a:p>
          <a:p>
            <a:r>
              <a:rPr lang="en-US" dirty="0" smtClean="0"/>
              <a:t>Affect friends and neighbors</a:t>
            </a:r>
          </a:p>
          <a:p>
            <a:r>
              <a:rPr lang="en-US" dirty="0" smtClean="0"/>
              <a:t>Affect other members in your community</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25183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Choose Boice Mediation?</a:t>
            </a:r>
            <a:endParaRPr lang="en-US" dirty="0"/>
          </a:p>
        </p:txBody>
      </p:sp>
      <p:sp>
        <p:nvSpPr>
          <p:cNvPr id="3" name="Content Placeholder 2"/>
          <p:cNvSpPr>
            <a:spLocks noGrp="1"/>
          </p:cNvSpPr>
          <p:nvPr>
            <p:ph idx="1"/>
          </p:nvPr>
        </p:nvSpPr>
        <p:spPr/>
        <p:txBody>
          <a:bodyPr/>
          <a:lstStyle/>
          <a:p>
            <a:r>
              <a:rPr lang="en-US" dirty="0" smtClean="0"/>
              <a:t>Obsessed with quality and efficiency from intake to finish</a:t>
            </a:r>
          </a:p>
          <a:p>
            <a:r>
              <a:rPr lang="en-US" dirty="0" smtClean="0"/>
              <a:t>Successful experience with couples in conflict</a:t>
            </a:r>
          </a:p>
          <a:p>
            <a:r>
              <a:rPr lang="en-US" dirty="0" smtClean="0"/>
              <a:t>Skills based means fewer future dysfunctional arguments</a:t>
            </a:r>
          </a:p>
          <a:p>
            <a:r>
              <a:rPr lang="en-US" dirty="0" smtClean="0"/>
              <a:t>Cost efficient process- you determine how long</a:t>
            </a:r>
          </a:p>
          <a:p>
            <a:r>
              <a:rPr lang="en-US" dirty="0" smtClean="0"/>
              <a:t>Mini self serve legal center</a:t>
            </a:r>
          </a:p>
          <a:p>
            <a:r>
              <a:rPr lang="en-US" dirty="0" smtClean="0"/>
              <a:t>Outstanding customer service- always get back to you promptly</a:t>
            </a:r>
          </a:p>
          <a:p>
            <a:r>
              <a:rPr lang="en-US" dirty="0" smtClean="0"/>
              <a:t>Convenient times and location</a:t>
            </a:r>
          </a:p>
          <a:p>
            <a:r>
              <a:rPr lang="en-US" dirty="0" smtClean="0"/>
              <a:t>Atmosphere of respect</a:t>
            </a:r>
          </a:p>
          <a:p>
            <a:r>
              <a:rPr lang="en-US" dirty="0" smtClean="0"/>
              <a:t>Gender communication expert</a:t>
            </a:r>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04920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Mediation For Me?</a:t>
            </a:r>
            <a:endParaRPr lang="en-US" dirty="0"/>
          </a:p>
        </p:txBody>
      </p:sp>
      <p:sp>
        <p:nvSpPr>
          <p:cNvPr id="3" name="Content Placeholder 2"/>
          <p:cNvSpPr>
            <a:spLocks noGrp="1"/>
          </p:cNvSpPr>
          <p:nvPr>
            <p:ph idx="1"/>
          </p:nvPr>
        </p:nvSpPr>
        <p:spPr/>
        <p:txBody>
          <a:bodyPr>
            <a:normAutofit/>
          </a:bodyPr>
          <a:lstStyle/>
          <a:p>
            <a:r>
              <a:rPr lang="en-US" dirty="0" smtClean="0"/>
              <a:t>Are you prepared to speak openly about everything?</a:t>
            </a:r>
          </a:p>
          <a:p>
            <a:r>
              <a:rPr lang="en-US" dirty="0" smtClean="0"/>
              <a:t>How will the feelings you have affect your ability to negotiate in good faith?</a:t>
            </a:r>
          </a:p>
          <a:p>
            <a:r>
              <a:rPr lang="en-US" dirty="0" smtClean="0"/>
              <a:t>Do you feel both emotionally and physically safe when you argue?</a:t>
            </a:r>
          </a:p>
          <a:p>
            <a:r>
              <a:rPr lang="en-US" dirty="0" smtClean="0"/>
              <a:t>How would you describe your communication patterns?</a:t>
            </a:r>
          </a:p>
          <a:p>
            <a:r>
              <a:rPr lang="en-US" dirty="0" smtClean="0"/>
              <a:t>Do you have a chance to have an equal say?</a:t>
            </a:r>
          </a:p>
          <a:p>
            <a:r>
              <a:rPr lang="en-US" dirty="0" smtClean="0"/>
              <a:t>Do you think the children are safe with your partner?</a:t>
            </a:r>
          </a:p>
          <a:p>
            <a:r>
              <a:rPr lang="en-US" dirty="0" smtClean="0"/>
              <a:t>Have the children ever been threatened by your partner?</a:t>
            </a:r>
          </a:p>
          <a:p>
            <a:r>
              <a:rPr lang="en-US" dirty="0" smtClean="0"/>
              <a:t>Does she/he use the children to force you to do what she/he wants?</a:t>
            </a:r>
          </a:p>
          <a:p>
            <a:r>
              <a:rPr lang="en-US" dirty="0" smtClean="0"/>
              <a:t>Do you feel the children may be at risk in any way (emotional/physical/sexual)?</a:t>
            </a:r>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056494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and  Emotional Safety</a:t>
            </a:r>
            <a:endParaRPr lang="en-US" dirty="0"/>
          </a:p>
        </p:txBody>
      </p:sp>
      <p:sp>
        <p:nvSpPr>
          <p:cNvPr id="3" name="Content Placeholder 2"/>
          <p:cNvSpPr>
            <a:spLocks noGrp="1"/>
          </p:cNvSpPr>
          <p:nvPr>
            <p:ph idx="1"/>
          </p:nvPr>
        </p:nvSpPr>
        <p:spPr/>
        <p:txBody>
          <a:bodyPr>
            <a:normAutofit lnSpcReduction="10000"/>
          </a:bodyPr>
          <a:lstStyle/>
          <a:p>
            <a:r>
              <a:rPr lang="en-US" dirty="0"/>
              <a:t>Can you speak freely when your partner is in the room?</a:t>
            </a:r>
          </a:p>
          <a:p>
            <a:r>
              <a:rPr lang="en-US" dirty="0"/>
              <a:t>Has your partner ever threatened you?</a:t>
            </a:r>
          </a:p>
          <a:p>
            <a:r>
              <a:rPr lang="en-US" dirty="0"/>
              <a:t>Have you ever been frightened of your partner?</a:t>
            </a:r>
          </a:p>
          <a:p>
            <a:r>
              <a:rPr lang="en-US" dirty="0"/>
              <a:t>Have you ever applied for any restraining order?</a:t>
            </a:r>
          </a:p>
          <a:p>
            <a:r>
              <a:rPr lang="en-US" dirty="0"/>
              <a:t>Is there presently any order of protection, restraining order?</a:t>
            </a:r>
          </a:p>
          <a:p>
            <a:r>
              <a:rPr lang="en-US" dirty="0"/>
              <a:t>Has your partner ever forced you to do </a:t>
            </a:r>
            <a:r>
              <a:rPr lang="en-US" dirty="0" smtClean="0"/>
              <a:t>anything </a:t>
            </a:r>
            <a:r>
              <a:rPr lang="en-US" dirty="0"/>
              <a:t>against your will?</a:t>
            </a:r>
          </a:p>
          <a:p>
            <a:r>
              <a:rPr lang="en-US" dirty="0"/>
              <a:t>Has your partner ever hit you? Has your partner ever used a </a:t>
            </a:r>
            <a:r>
              <a:rPr lang="en-US" dirty="0" smtClean="0"/>
              <a:t>weapon </a:t>
            </a:r>
            <a:r>
              <a:rPr lang="en-US" dirty="0"/>
              <a:t>or threatened to do so</a:t>
            </a:r>
            <a:r>
              <a:rPr lang="en-US" dirty="0" smtClean="0"/>
              <a:t>?</a:t>
            </a:r>
          </a:p>
          <a:p>
            <a:r>
              <a:rPr lang="en-US" dirty="0" smtClean="0"/>
              <a:t>Are there any issues which you consider private and would prefer not to discuss in mediation?</a:t>
            </a:r>
          </a:p>
          <a:p>
            <a:r>
              <a:rPr lang="en-US" dirty="0" smtClean="0"/>
              <a:t>Are you able to take into account his/her needs while negotiating?</a:t>
            </a:r>
            <a:endParaRPr lang="en-US" dirty="0"/>
          </a:p>
          <a:p>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26402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Painful Method</a:t>
            </a:r>
            <a:endParaRPr lang="en-US" dirty="0"/>
          </a:p>
        </p:txBody>
      </p:sp>
      <p:sp>
        <p:nvSpPr>
          <p:cNvPr id="3" name="Content Placeholder 2"/>
          <p:cNvSpPr>
            <a:spLocks noGrp="1"/>
          </p:cNvSpPr>
          <p:nvPr>
            <p:ph idx="1"/>
          </p:nvPr>
        </p:nvSpPr>
        <p:spPr/>
        <p:txBody>
          <a:bodyPr/>
          <a:lstStyle/>
          <a:p>
            <a:r>
              <a:rPr lang="en-US" dirty="0" smtClean="0"/>
              <a:t>Emotional Pain</a:t>
            </a:r>
          </a:p>
          <a:p>
            <a:r>
              <a:rPr lang="en-US" dirty="0" smtClean="0"/>
              <a:t>Financial Pain</a:t>
            </a:r>
          </a:p>
          <a:p>
            <a:r>
              <a:rPr lang="en-US" dirty="0" smtClean="0"/>
              <a:t>Family pain</a:t>
            </a:r>
          </a:p>
          <a:p>
            <a:endParaRPr lang="en-US" dirty="0"/>
          </a:p>
          <a:p>
            <a:r>
              <a:rPr lang="en-US" dirty="0" smtClean="0"/>
              <a:t>Reduce unnecessary pain, drama, struggle, suffering</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252709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Emotions</a:t>
            </a:r>
            <a:endParaRPr lang="en-US" dirty="0"/>
          </a:p>
        </p:txBody>
      </p:sp>
      <p:sp>
        <p:nvSpPr>
          <p:cNvPr id="3" name="Content Placeholder 2"/>
          <p:cNvSpPr>
            <a:spLocks noGrp="1"/>
          </p:cNvSpPr>
          <p:nvPr>
            <p:ph idx="1"/>
          </p:nvPr>
        </p:nvSpPr>
        <p:spPr/>
        <p:txBody>
          <a:bodyPr/>
          <a:lstStyle/>
          <a:p>
            <a:pPr marL="0" indent="0">
              <a:buNone/>
            </a:pPr>
            <a:r>
              <a:rPr lang="en-US" dirty="0" smtClean="0"/>
              <a:t> Simultaneously feel:</a:t>
            </a:r>
          </a:p>
          <a:p>
            <a:endParaRPr lang="en-US" dirty="0"/>
          </a:p>
          <a:p>
            <a:r>
              <a:rPr lang="en-US" dirty="0" smtClean="0"/>
              <a:t>Liberated, freed</a:t>
            </a:r>
          </a:p>
          <a:p>
            <a:r>
              <a:rPr lang="en-US" dirty="0" smtClean="0"/>
              <a:t>Sad, disappointed</a:t>
            </a:r>
          </a:p>
          <a:p>
            <a:r>
              <a:rPr lang="en-US" dirty="0" smtClean="0"/>
              <a:t>Disoriented, happy</a:t>
            </a:r>
          </a:p>
          <a:p>
            <a:r>
              <a:rPr lang="en-US" dirty="0" smtClean="0"/>
              <a:t>Relieved</a:t>
            </a:r>
            <a:endParaRPr lang="en-US" dirty="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74208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Playing Field</a:t>
            </a:r>
            <a:endParaRPr lang="en-US" dirty="0"/>
          </a:p>
        </p:txBody>
      </p:sp>
      <p:sp>
        <p:nvSpPr>
          <p:cNvPr id="3" name="Content Placeholder 2"/>
          <p:cNvSpPr>
            <a:spLocks noGrp="1"/>
          </p:cNvSpPr>
          <p:nvPr>
            <p:ph idx="1"/>
          </p:nvPr>
        </p:nvSpPr>
        <p:spPr/>
        <p:txBody>
          <a:bodyPr/>
          <a:lstStyle/>
          <a:p>
            <a:r>
              <a:rPr lang="en-US" dirty="0" smtClean="0"/>
              <a:t>Please remember that we are looking out for the deepest values involved.</a:t>
            </a:r>
          </a:p>
          <a:p>
            <a:r>
              <a:rPr lang="en-US" dirty="0" smtClean="0"/>
              <a:t>Your job is to get through the negotiations, to get needs met, with as little drama as possible. To take responsibility for your own feelings and your own words</a:t>
            </a:r>
          </a:p>
          <a:p>
            <a:r>
              <a:rPr lang="en-US" dirty="0" smtClean="0"/>
              <a:t>My job is to monitor the process itself. To make certain we stay on track and make sure no one has the upper hand</a:t>
            </a:r>
          </a:p>
          <a:p>
            <a:endParaRPr lang="en-US" dirty="0" smtClean="0"/>
          </a:p>
        </p:txBody>
      </p:sp>
      <p:sp>
        <p:nvSpPr>
          <p:cNvPr id="4" name="Footer Placeholder 3"/>
          <p:cNvSpPr>
            <a:spLocks noGrp="1"/>
          </p:cNvSpPr>
          <p:nvPr>
            <p:ph type="ftr" sz="quarter" idx="11"/>
          </p:nvPr>
        </p:nvSpPr>
        <p:spPr/>
        <p:txBody>
          <a:bodyPr/>
          <a:lstStyle/>
          <a:p>
            <a:r>
              <a:rPr lang="en-US" smtClean="0"/>
              <a:t>Boice Mediation Call Michelle at 585.544.5342 to schedule an appointment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508371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1622</TotalTime>
  <Words>6711</Words>
  <Application>Microsoft Office PowerPoint</Application>
  <PresentationFormat>Widescreen</PresentationFormat>
  <Paragraphs>484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Divorce Mediation</vt:lpstr>
      <vt:lpstr>Why Choose Mediation?</vt:lpstr>
      <vt:lpstr>Benefits Of Mediation</vt:lpstr>
      <vt:lpstr>Why Choose Boice Mediation?</vt:lpstr>
      <vt:lpstr>Is Mediation For Me?</vt:lpstr>
      <vt:lpstr>Physical and  Emotional Safety</vt:lpstr>
      <vt:lpstr>Least Painful Method</vt:lpstr>
      <vt:lpstr>Mixed Emotions</vt:lpstr>
      <vt:lpstr>Level Playing Field</vt:lpstr>
      <vt:lpstr>Litigation or Mediation</vt:lpstr>
      <vt:lpstr>What if We Change Our Mind?</vt:lpstr>
      <vt:lpstr>How Much Does it Cost?</vt:lpstr>
      <vt:lpstr>What is the Process?</vt:lpstr>
      <vt:lpstr>Realistic Expectations</vt:lpstr>
      <vt:lpstr>Common Mistakes to Avoid</vt:lpstr>
      <vt:lpstr>Position Samples</vt:lpstr>
      <vt:lpstr>Parenting: Next Steps to Consider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dc:title>
  <dc:creator>Donald L Boice</dc:creator>
  <cp:lastModifiedBy>Donald L Boice</cp:lastModifiedBy>
  <cp:revision>52</cp:revision>
  <dcterms:created xsi:type="dcterms:W3CDTF">2017-03-12T18:15:06Z</dcterms:created>
  <dcterms:modified xsi:type="dcterms:W3CDTF">2017-03-28T15:55:38Z</dcterms:modified>
</cp:coreProperties>
</file>